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8" r:id="rId1"/>
    <p:sldMasterId id="2147483926" r:id="rId2"/>
    <p:sldMasterId id="2147483938" r:id="rId3"/>
  </p:sldMasterIdLst>
  <p:notesMasterIdLst>
    <p:notesMasterId r:id="rId71"/>
  </p:notesMasterIdLst>
  <p:sldIdLst>
    <p:sldId id="256" r:id="rId4"/>
    <p:sldId id="260" r:id="rId5"/>
    <p:sldId id="1149" r:id="rId6"/>
    <p:sldId id="1150" r:id="rId7"/>
    <p:sldId id="263" r:id="rId8"/>
    <p:sldId id="1151" r:id="rId9"/>
    <p:sldId id="1152" r:id="rId10"/>
    <p:sldId id="264" r:id="rId11"/>
    <p:sldId id="265" r:id="rId12"/>
    <p:sldId id="266" r:id="rId13"/>
    <p:sldId id="267" r:id="rId14"/>
    <p:sldId id="268" r:id="rId15"/>
    <p:sldId id="272" r:id="rId16"/>
    <p:sldId id="273" r:id="rId17"/>
    <p:sldId id="274" r:id="rId18"/>
    <p:sldId id="1154" r:id="rId19"/>
    <p:sldId id="275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329" r:id="rId30"/>
    <p:sldId id="259" r:id="rId31"/>
    <p:sldId id="1156" r:id="rId32"/>
    <p:sldId id="262" r:id="rId33"/>
    <p:sldId id="1158" r:id="rId34"/>
    <p:sldId id="1159" r:id="rId35"/>
    <p:sldId id="1160" r:id="rId36"/>
    <p:sldId id="1161" r:id="rId37"/>
    <p:sldId id="1162" r:id="rId38"/>
    <p:sldId id="1163" r:id="rId39"/>
    <p:sldId id="269" r:id="rId40"/>
    <p:sldId id="270" r:id="rId41"/>
    <p:sldId id="271" r:id="rId42"/>
    <p:sldId id="1165" r:id="rId43"/>
    <p:sldId id="1166" r:id="rId44"/>
    <p:sldId id="1167" r:id="rId45"/>
    <p:sldId id="276" r:id="rId46"/>
    <p:sldId id="1168" r:id="rId47"/>
    <p:sldId id="1169" r:id="rId48"/>
    <p:sldId id="1170" r:id="rId49"/>
    <p:sldId id="1171" r:id="rId50"/>
    <p:sldId id="1172" r:id="rId51"/>
    <p:sldId id="1173" r:id="rId52"/>
    <p:sldId id="1175" r:id="rId53"/>
    <p:sldId id="1176" r:id="rId54"/>
    <p:sldId id="1177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11" r:id="rId65"/>
    <p:sldId id="320" r:id="rId66"/>
    <p:sldId id="321" r:id="rId67"/>
    <p:sldId id="325" r:id="rId68"/>
    <p:sldId id="1557" r:id="rId69"/>
    <p:sldId id="1147" r:id="rId70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9ABA-633D-45BC-A827-4BCB9E18FF1E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F4AEE-978E-4115-AA44-D4FE0EC83B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9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562" y="2129440"/>
            <a:ext cx="7769702" cy="146934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124" y="3884402"/>
            <a:ext cx="6398578" cy="1751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1032F8CC-8772-40FD-BB65-1F8430FD550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74226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ECF2E-BCBC-4F87-9F40-DDB903A2CFB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BAB4-A02F-4830-B029-3C082AFAF77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7078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ECF2E-BCBC-4F87-9F40-DDB903A2CFB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BAB4-A02F-4830-B029-3C082AFAF77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0834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ECF2E-BCBC-4F87-9F40-DDB903A2CFB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D1BAB4-A02F-4830-B029-3C082AFAF77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3662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648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oneycrux.com/wp-content/uploads/2014/07/AGRICUL-667x382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69730" b="17460"/>
          <a:stretch>
            <a:fillRect/>
          </a:stretch>
        </p:blipFill>
        <p:spPr>
          <a:xfrm>
            <a:off x="425901" y="0"/>
            <a:ext cx="8718103" cy="692696"/>
          </a:xfrm>
          <a:prstGeom prst="rect">
            <a:avLst/>
          </a:prstGeom>
          <a:noFill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765474" y="6309401"/>
            <a:ext cx="2133600" cy="365125"/>
          </a:xfrm>
        </p:spPr>
        <p:txBody>
          <a:bodyPr/>
          <a:lstStyle>
            <a:lvl1pPr>
              <a:defRPr>
                <a:latin typeface="a특고딕"/>
                <a:ea typeface="a특고딕"/>
              </a:defRPr>
            </a:lvl1pPr>
          </a:lstStyle>
          <a:p>
            <a:pPr lvl="0">
              <a:defRPr lang="ko-KR" altLang="en-US"/>
            </a:pPr>
            <a:fld id="{6014CCD0-CE6F-4A6D-9B67-D4EB107B715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692696"/>
            <a:ext cx="9144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711696"/>
            <a:ext cx="9144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523669" y="116632"/>
            <a:ext cx="5444178" cy="562074"/>
          </a:xfrm>
        </p:spPr>
        <p:txBody>
          <a:bodyPr>
            <a:noAutofit/>
          </a:bodyPr>
          <a:lstStyle>
            <a:lvl1pPr algn="l">
              <a:defRPr sz="2585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/>
                <a:ea typeface="HY헤드라인M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pic>
        <p:nvPicPr>
          <p:cNvPr id="1026" name="Picture 2" descr="https://share.tafensw.edu.au/share/items/fba0d5ef-a707-4267-a91c-00b457bde7df/1/Seedling%20in%20hands%203936482.jpg?.vi=fancy"/>
          <p:cNvPicPr>
            <a:picLocks noChangeAspect="1" noChangeArrowheads="1"/>
          </p:cNvPicPr>
          <p:nvPr userDrawn="1"/>
        </p:nvPicPr>
        <p:blipFill rotWithShape="1">
          <a:blip r:embed="rId3" cstate="print"/>
          <a:srcRect b="8700"/>
          <a:stretch>
            <a:fillRect/>
          </a:stretch>
        </p:blipFill>
        <p:spPr>
          <a:xfrm>
            <a:off x="-1" y="0"/>
            <a:ext cx="425898" cy="632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66497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ECF2E-BCBC-4F87-9F40-DDB903A2CFB4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BAB4-A02F-4830-B029-3C082AFAF7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79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447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446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707974" y="620060"/>
            <a:ext cx="8436026" cy="6531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99083">
                <a:srgbClr val="FF0000"/>
              </a:gs>
              <a:gs pos="7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1865"/>
            <a:endParaRPr lang="ko-KR" altLang="en-US" sz="1756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707974" y="685377"/>
            <a:ext cx="84360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1" y="32798"/>
            <a:ext cx="157998" cy="34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8203" tIns="39101" rIns="78203" bIns="39101" numCol="1" anchor="ctr" anchorCtr="0" compatLnSpc="1">
            <a:prstTxWarp prst="textNoShape">
              <a:avLst/>
            </a:prstTxWarp>
            <a:spAutoFit/>
          </a:bodyPr>
          <a:lstStyle/>
          <a:p>
            <a:pPr defTabSz="891865"/>
            <a:endParaRPr lang="ko-KR" altLang="en-US" sz="1756">
              <a:solidFill>
                <a:prstClr val="black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10208" y="6433920"/>
            <a:ext cx="2057400" cy="365125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ko-KR"/>
            </a:defPPr>
            <a:lvl1pPr marL="0" algn="r" defTabSz="1042873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37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C59C95-787F-4BEF-A3EB-E2B44A3FDBC9}" type="slidenum">
              <a:rPr lang="ko-KR" altLang="en-US" sz="1368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368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57" descr="C:\Users\user\AppData\Local\Microsoft\Windows\Temporary Internet Files\Content.IE5\8W8XHKBI\pUILY[1].png"/>
          <p:cNvPicPr>
            <a:picLocks noChangeAspect="1" noChangeArrowheads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6776" y="-113600"/>
            <a:ext cx="1231674" cy="10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8673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61944" y="143698"/>
            <a:ext cx="922953" cy="411030"/>
            <a:chOff x="89322" y="164572"/>
            <a:chExt cx="1142663" cy="518921"/>
          </a:xfrm>
        </p:grpSpPr>
        <p:sp>
          <p:nvSpPr>
            <p:cNvPr id="4" name="갈매기형 수장 3"/>
            <p:cNvSpPr/>
            <p:nvPr userDrawn="1"/>
          </p:nvSpPr>
          <p:spPr>
            <a:xfrm>
              <a:off x="89322" y="209947"/>
              <a:ext cx="1142663" cy="473546"/>
            </a:xfrm>
            <a:prstGeom prst="chevron">
              <a:avLst>
                <a:gd name="adj" fmla="val 36109"/>
              </a:avLst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1865"/>
              <a:endParaRPr lang="ko-KR" altLang="en-US" sz="1710">
                <a:solidFill>
                  <a:srgbClr val="00B050"/>
                </a:solidFill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233337" y="164572"/>
              <a:ext cx="854632" cy="51892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891865"/>
              <a:r>
                <a:rPr lang="ko-KR" altLang="en-US" sz="2052" dirty="0">
                  <a:solidFill>
                    <a:srgbClr val="FF0000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참고</a:t>
              </a: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010208" y="6433920"/>
            <a:ext cx="2057400" cy="365125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ko-KR"/>
            </a:defPPr>
            <a:lvl1pPr marL="0" algn="r" defTabSz="1042873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37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C59C95-787F-4BEF-A3EB-E2B44A3FDBC9}" type="slidenum">
              <a:rPr lang="ko-KR" altLang="en-US" sz="1368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368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 flipH="1">
            <a:off x="0" y="620060"/>
            <a:ext cx="9144160" cy="6531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99083">
                <a:srgbClr val="FF0000"/>
              </a:gs>
              <a:gs pos="2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1865"/>
            <a:endParaRPr lang="ko-KR" altLang="en-US" sz="1756">
              <a:solidFill>
                <a:prstClr val="white"/>
              </a:solidFill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85377"/>
            <a:ext cx="914416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2579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6972483" y="6378376"/>
            <a:ext cx="2132859" cy="364956"/>
          </a:xfrm>
        </p:spPr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pPr>
              <a:defRPr lang="ko-KR" altLang="en-US"/>
            </a:pPr>
            <a:fld id="{1032F8CC-8772-40FD-BB65-1F8430FD5504}" type="slidenum">
              <a:rPr lang="ko-KR" altLang="en-US"/>
              <a:pPr>
                <a:defRPr lang="ko-KR" altLang="en-US"/>
              </a:pPr>
              <a:t>‹#›</a:t>
            </a:fld>
            <a:r>
              <a:rPr lang="en-US" altLang="ko-KR"/>
              <a:t>/45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6823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97B328C2-F133-4BF0-976B-A8EECF5F0DB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8081"/>
            <a:ext cx="9144000" cy="15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0707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10208" y="6433920"/>
            <a:ext cx="2057400" cy="365125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ko-KR"/>
            </a:defPPr>
            <a:lvl1pPr marL="0" algn="r" defTabSz="1042873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37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C59C95-787F-4BEF-A3EB-E2B44A3FDBC9}" type="slidenum">
              <a:rPr lang="ko-KR" altLang="en-US" sz="1368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368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6241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10208" y="6433920"/>
            <a:ext cx="2057400" cy="365125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ko-KR"/>
            </a:defPPr>
            <a:lvl1pPr marL="0" algn="r" defTabSz="1042873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37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C59C95-787F-4BEF-A3EB-E2B44A3FDBC9}" type="slidenum">
              <a:rPr lang="ko-KR" altLang="en-US" sz="1368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368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08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0642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pPr defTabSz="891865"/>
            <a:endParaRPr lang="ko-KR" altLang="en-US" sz="1756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1" y="6356355"/>
            <a:ext cx="3086100" cy="365125"/>
          </a:xfrm>
          <a:prstGeom prst="rect">
            <a:avLst/>
          </a:prstGeom>
        </p:spPr>
        <p:txBody>
          <a:bodyPr/>
          <a:lstStyle/>
          <a:p>
            <a:pPr defTabSz="891865"/>
            <a:endParaRPr lang="ko-KR" altLang="en-US" sz="1756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97B328C2-F133-4BF0-976B-A8EECF5F0DB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4232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8719217" y="6566201"/>
            <a:ext cx="171522" cy="1740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algn="ctr">
              <a:defRPr sz="1131">
                <a:solidFill>
                  <a:schemeClr val="tx1">
                    <a:tint val="75000"/>
                  </a:schemeClr>
                </a:solidFill>
                <a:ea typeface="-윤고딕340" panose="02030504000101010101" pitchFamily="18" charset="-127"/>
              </a:defRPr>
            </a:lvl1pPr>
          </a:lstStyle>
          <a:p>
            <a:fld id="{65C59C95-787F-4BEF-A3EB-E2B44A3FDB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1122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7"/>
          <p:cNvSpPr>
            <a:spLocks noGrp="1"/>
          </p:cNvSpPr>
          <p:nvPr>
            <p:ph type="title"/>
          </p:nvPr>
        </p:nvSpPr>
        <p:spPr>
          <a:xfrm>
            <a:off x="348344" y="317274"/>
            <a:ext cx="8363857" cy="506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>
              <a:defRPr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8719217" y="6566201"/>
            <a:ext cx="171522" cy="1740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algn="ctr">
              <a:defRPr sz="1131">
                <a:solidFill>
                  <a:schemeClr val="tx1">
                    <a:tint val="75000"/>
                  </a:schemeClr>
                </a:solidFill>
                <a:ea typeface="-윤고딕340" panose="02030504000101010101" pitchFamily="18" charset="-127"/>
              </a:defRPr>
            </a:lvl1pPr>
          </a:lstStyle>
          <a:p>
            <a:fld id="{65C59C95-787F-4BEF-A3EB-E2B44A3FDB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23927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pPr defTabSz="891865"/>
            <a:endParaRPr lang="ko-KR" altLang="en-US" sz="1756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1" y="6356355"/>
            <a:ext cx="3086100" cy="365125"/>
          </a:xfrm>
          <a:prstGeom prst="rect">
            <a:avLst/>
          </a:prstGeom>
        </p:spPr>
        <p:txBody>
          <a:bodyPr/>
          <a:lstStyle/>
          <a:p>
            <a:pPr defTabSz="891865"/>
            <a:endParaRPr lang="ko-KR" altLang="en-US" sz="1756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97B328C2-F133-4BF0-976B-A8EECF5F0DB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1381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89011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0626138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:\01_프레젠테이션\00_프리02\201212_03 닥터_농촌진흥청\PSD\IMG\간지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140826" cy="6854826"/>
          </a:xfrm>
          <a:prstGeom prst="rect">
            <a:avLst/>
          </a:prstGeom>
          <a:noFill/>
        </p:spPr>
      </p:pic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945852" y="6378376"/>
            <a:ext cx="2132859" cy="364956"/>
          </a:xfrm>
        </p:spPr>
        <p:txBody>
          <a:bodyPr/>
          <a:lstStyle>
            <a:lvl1pPr>
              <a:defRPr>
                <a:solidFill>
                  <a:srgbClr val="2A2A7E"/>
                </a:solidFill>
              </a:defRPr>
            </a:lvl1pPr>
          </a:lstStyle>
          <a:p>
            <a:pPr>
              <a:defRPr lang="ko-KR" altLang="en-US"/>
            </a:pPr>
            <a:fld id="{1032F8CC-8772-40FD-BB65-1F8430FD5504}" type="slidenum">
              <a:rPr lang="ko-KR" altLang="en-US"/>
              <a:pPr>
                <a:defRPr lang="ko-KR" altLang="en-US"/>
              </a:pPr>
              <a:t>‹#›</a:t>
            </a:fld>
            <a:r>
              <a:rPr lang="en-US" altLang="ko-KR"/>
              <a:t>/45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18591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main15.jpg"/>
          <p:cNvPicPr>
            <a:picLocks noChangeAspect="1"/>
          </p:cNvPicPr>
          <p:nvPr/>
        </p:nvPicPr>
        <p:blipFill rotWithShape="1">
          <a:blip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64927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슬라이드" preserve="1">
  <p:cSld name="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2" y="95250"/>
            <a:ext cx="7708106" cy="741462"/>
          </a:xfrm>
        </p:spPr>
        <p:txBody>
          <a:bodyPr lIns="324000">
            <a:normAutofit/>
          </a:bodyPr>
          <a:lstStyle>
            <a:lvl1pPr algn="l">
              <a:defRPr sz="26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/>
                <a:ea typeface="HY견고딕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4521333" y="6483351"/>
            <a:ext cx="854736" cy="365125"/>
          </a:xfrm>
        </p:spPr>
        <p:txBody>
          <a:bodyPr/>
          <a:lstStyle>
            <a:lvl1pPr algn="ctr">
              <a:defRPr sz="1300" b="1" smtClean="0"/>
            </a:lvl1pPr>
          </a:lstStyle>
          <a:p>
            <a:pPr>
              <a:defRPr lang="ko-KR"/>
            </a:pPr>
            <a:fld id="{E5ACC1E2-E358-4958-9297-DCBBEFF08E1A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0264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contents.jpg"/>
          <p:cNvPicPr>
            <a:picLocks noChangeAspect="1"/>
          </p:cNvPicPr>
          <p:nvPr/>
        </p:nvPicPr>
        <p:blipFill rotWithShape="1">
          <a:blip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24455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02" preserve="1">
  <p:cSld name="목차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contents02.jpg"/>
          <p:cNvPicPr>
            <a:picLocks noChangeAspect="1"/>
          </p:cNvPicPr>
          <p:nvPr/>
        </p:nvPicPr>
        <p:blipFill rotWithShape="1">
          <a:blip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10759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end.jpg"/>
          <p:cNvPicPr>
            <a:picLocks noChangeAspect="1"/>
          </p:cNvPicPr>
          <p:nvPr/>
        </p:nvPicPr>
        <p:blipFill rotWithShape="1">
          <a:blip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97130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9B15F3DA-6A58-4432-8CE7-2243FADB21D7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0085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12698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143" y="0"/>
            <a:ext cx="9163050" cy="6877050"/>
            <a:chOff x="-9525" y="-9525"/>
            <a:chExt cx="9163050" cy="68770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-9525" y="-9525"/>
              <a:ext cx="9163050" cy="68770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8" descr="그림2.png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0" y="5051102"/>
              <a:ext cx="9144000" cy="1806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60344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1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164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3" descr="Untitled-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8800" y="0"/>
            <a:ext cx="857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6435F5-4743-4C5D-992F-36CBA47F435F}" type="datetime1">
              <a:rPr lang="ko-KR" altLang="en-US" smtClean="0"/>
              <a:pPr>
                <a:defRPr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D90D9-78E9-4C5B-9C05-71E89DFBE8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9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1032F8CC-8772-40FD-BB65-1F8430FD550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/55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0641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ppt-토양관리와 시비기술의 기초-속지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2236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8093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1502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6486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2286000"/>
            <a:ext cx="35661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330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967788"/>
            <a:ext cx="356616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96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240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996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876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07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앨범 표지" preserve="1" userDrawn="1">
  <p:cSld name="앨범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I:\01_프레젠테이션\00_프리02\201212_03 닥터_농촌진흥청\PSD\IMG\간지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140826" cy="6854826"/>
          </a:xfrm>
          <a:prstGeom prst="rect">
            <a:avLst/>
          </a:prstGeom>
          <a:noFill/>
        </p:spPr>
      </p:pic>
      <p:grpSp>
        <p:nvGrpSpPr>
          <p:cNvPr id="2" name="Group 114"/>
          <p:cNvGrpSpPr/>
          <p:nvPr userDrawn="1"/>
        </p:nvGrpSpPr>
        <p:grpSpPr>
          <a:xfrm rot="180290">
            <a:off x="6281487" y="4985135"/>
            <a:ext cx="2919973" cy="1566469"/>
            <a:chOff x="338" y="131"/>
            <a:chExt cx="1941" cy="762"/>
          </a:xfrm>
        </p:grpSpPr>
        <p:grpSp>
          <p:nvGrpSpPr>
            <p:cNvPr id="3" name="Group 115"/>
            <p:cNvGrpSpPr/>
            <p:nvPr userDrawn="1"/>
          </p:nvGrpSpPr>
          <p:grpSpPr>
            <a:xfrm>
              <a:off x="338" y="131"/>
              <a:ext cx="1575" cy="681"/>
              <a:chOff x="-1242" y="2661"/>
              <a:chExt cx="1451" cy="806"/>
            </a:xfrm>
          </p:grpSpPr>
          <p:pic>
            <p:nvPicPr>
              <p:cNvPr id="28" name="Picture 116" descr="cloud_b2"/>
              <p:cNvPicPr>
                <a:picLocks noChangeAspect="1" noChangeArrowheads="1"/>
              </p:cNvPicPr>
              <p:nvPr userDrawn="1"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>
                <a:off x="-876" y="2661"/>
                <a:ext cx="1085" cy="587"/>
              </a:xfrm>
              <a:prstGeom prst="rect">
                <a:avLst/>
              </a:prstGeom>
              <a:noFill/>
            </p:spPr>
          </p:pic>
          <p:pic>
            <p:nvPicPr>
              <p:cNvPr id="29" name="Picture 117" descr="cloud_b2"/>
              <p:cNvPicPr>
                <a:picLocks noChangeAspect="1" noChangeArrowheads="1"/>
              </p:cNvPicPr>
              <p:nvPr userDrawn="1"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>
                <a:off x="-1242" y="2792"/>
                <a:ext cx="1248" cy="675"/>
              </a:xfrm>
              <a:prstGeom prst="rect">
                <a:avLst/>
              </a:prstGeom>
              <a:noFill/>
            </p:spPr>
          </p:pic>
        </p:grpSp>
        <p:pic>
          <p:nvPicPr>
            <p:cNvPr id="27" name="Picture 118" descr="cloud_b1"/>
            <p:cNvPicPr>
              <a:picLocks noChangeAspect="1" noChangeArrowheads="1"/>
            </p:cNvPicPr>
            <p:nvPr userDrawn="1"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 flipH="1">
              <a:off x="1090" y="333"/>
              <a:ext cx="1189" cy="560"/>
            </a:xfrm>
            <a:prstGeom prst="rect">
              <a:avLst/>
            </a:prstGeom>
            <a:noFill/>
          </p:spPr>
        </p:pic>
      </p:grpSp>
      <p:pic>
        <p:nvPicPr>
          <p:cNvPr id="30" name="Picture 126" descr="cloud_b1"/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717022" y="228494"/>
            <a:ext cx="2031227" cy="931433"/>
          </a:xfrm>
          <a:prstGeom prst="rect">
            <a:avLst/>
          </a:prstGeom>
          <a:noFill/>
        </p:spPr>
      </p:pic>
      <p:grpSp>
        <p:nvGrpSpPr>
          <p:cNvPr id="4" name="Group 114"/>
          <p:cNvGrpSpPr/>
          <p:nvPr userDrawn="1"/>
        </p:nvGrpSpPr>
        <p:grpSpPr>
          <a:xfrm rot="180290">
            <a:off x="3378355" y="5004245"/>
            <a:ext cx="2070987" cy="1073590"/>
            <a:chOff x="338" y="131"/>
            <a:chExt cx="1941" cy="762"/>
          </a:xfrm>
        </p:grpSpPr>
        <p:grpSp>
          <p:nvGrpSpPr>
            <p:cNvPr id="5" name="Group 115"/>
            <p:cNvGrpSpPr/>
            <p:nvPr userDrawn="1"/>
          </p:nvGrpSpPr>
          <p:grpSpPr>
            <a:xfrm>
              <a:off x="338" y="131"/>
              <a:ext cx="1575" cy="681"/>
              <a:chOff x="-1242" y="2661"/>
              <a:chExt cx="1451" cy="806"/>
            </a:xfrm>
          </p:grpSpPr>
          <p:pic>
            <p:nvPicPr>
              <p:cNvPr id="35" name="Picture 116" descr="cloud_b2"/>
              <p:cNvPicPr>
                <a:picLocks noChangeAspect="1" noChangeArrowheads="1"/>
              </p:cNvPicPr>
              <p:nvPr userDrawn="1"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>
                <a:off x="-876" y="2661"/>
                <a:ext cx="1085" cy="587"/>
              </a:xfrm>
              <a:prstGeom prst="rect">
                <a:avLst/>
              </a:prstGeom>
              <a:noFill/>
            </p:spPr>
          </p:pic>
          <p:pic>
            <p:nvPicPr>
              <p:cNvPr id="36" name="Picture 117" descr="cloud_b2"/>
              <p:cNvPicPr>
                <a:picLocks noChangeAspect="1" noChangeArrowheads="1"/>
              </p:cNvPicPr>
              <p:nvPr userDrawn="1"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>
                <a:off x="-1242" y="2792"/>
                <a:ext cx="1248" cy="675"/>
              </a:xfrm>
              <a:prstGeom prst="rect">
                <a:avLst/>
              </a:prstGeom>
              <a:noFill/>
            </p:spPr>
          </p:pic>
        </p:grpSp>
        <p:pic>
          <p:nvPicPr>
            <p:cNvPr id="34" name="Picture 118" descr="cloud_b1"/>
            <p:cNvPicPr>
              <a:picLocks noChangeAspect="1" noChangeArrowheads="1"/>
            </p:cNvPicPr>
            <p:nvPr userDrawn="1"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 flipH="1">
              <a:off x="1090" y="333"/>
              <a:ext cx="1189" cy="560"/>
            </a:xfrm>
            <a:prstGeom prst="rect">
              <a:avLst/>
            </a:prstGeom>
            <a:noFill/>
          </p:spPr>
        </p:pic>
      </p:grpSp>
      <p:pic>
        <p:nvPicPr>
          <p:cNvPr id="37" name="Picture 126" descr="cloud_b1"/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7769702" y="615623"/>
            <a:ext cx="1263211" cy="579254"/>
          </a:xfrm>
          <a:prstGeom prst="rect">
            <a:avLst/>
          </a:prstGeom>
          <a:noFill/>
        </p:spPr>
      </p:pic>
      <p:grpSp>
        <p:nvGrpSpPr>
          <p:cNvPr id="6" name="Group 114"/>
          <p:cNvGrpSpPr/>
          <p:nvPr userDrawn="1"/>
        </p:nvGrpSpPr>
        <p:grpSpPr>
          <a:xfrm rot="180290">
            <a:off x="-402937" y="5070734"/>
            <a:ext cx="4637161" cy="2185593"/>
            <a:chOff x="338" y="131"/>
            <a:chExt cx="1941" cy="762"/>
          </a:xfrm>
        </p:grpSpPr>
        <p:grpSp>
          <p:nvGrpSpPr>
            <p:cNvPr id="7" name="Group 115"/>
            <p:cNvGrpSpPr/>
            <p:nvPr userDrawn="1"/>
          </p:nvGrpSpPr>
          <p:grpSpPr>
            <a:xfrm>
              <a:off x="338" y="131"/>
              <a:ext cx="1575" cy="681"/>
              <a:chOff x="-1242" y="2661"/>
              <a:chExt cx="1451" cy="806"/>
            </a:xfrm>
          </p:grpSpPr>
          <p:pic>
            <p:nvPicPr>
              <p:cNvPr id="41" name="Picture 116" descr="cloud_b2"/>
              <p:cNvPicPr>
                <a:picLocks noChangeAspect="1" noChangeArrowheads="1"/>
              </p:cNvPicPr>
              <p:nvPr userDrawn="1"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>
                <a:off x="-876" y="2661"/>
                <a:ext cx="1085" cy="587"/>
              </a:xfrm>
              <a:prstGeom prst="rect">
                <a:avLst/>
              </a:prstGeom>
              <a:noFill/>
            </p:spPr>
          </p:pic>
          <p:pic>
            <p:nvPicPr>
              <p:cNvPr id="42" name="Picture 117" descr="cloud_b2"/>
              <p:cNvPicPr>
                <a:picLocks noChangeAspect="1" noChangeArrowheads="1"/>
              </p:cNvPicPr>
              <p:nvPr userDrawn="1"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>
                <a:off x="-1242" y="2792"/>
                <a:ext cx="1248" cy="675"/>
              </a:xfrm>
              <a:prstGeom prst="rect">
                <a:avLst/>
              </a:prstGeom>
              <a:noFill/>
            </p:spPr>
          </p:pic>
        </p:grpSp>
        <p:pic>
          <p:nvPicPr>
            <p:cNvPr id="40" name="Picture 118" descr="cloud_b1"/>
            <p:cNvPicPr>
              <a:picLocks noChangeAspect="1" noChangeArrowheads="1"/>
            </p:cNvPicPr>
            <p:nvPr userDrawn="1"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 flipH="1">
              <a:off x="1090" y="333"/>
              <a:ext cx="1189" cy="560"/>
            </a:xfrm>
            <a:prstGeom prst="rect">
              <a:avLst/>
            </a:prstGeom>
            <a:noFill/>
          </p:spPr>
        </p:pic>
      </p:grpSp>
      <p:grpSp>
        <p:nvGrpSpPr>
          <p:cNvPr id="8" name="Group 114"/>
          <p:cNvGrpSpPr/>
          <p:nvPr userDrawn="1"/>
        </p:nvGrpSpPr>
        <p:grpSpPr>
          <a:xfrm rot="180290">
            <a:off x="5524601" y="5648995"/>
            <a:ext cx="3437331" cy="1620088"/>
            <a:chOff x="338" y="131"/>
            <a:chExt cx="1941" cy="762"/>
          </a:xfrm>
        </p:grpSpPr>
        <p:grpSp>
          <p:nvGrpSpPr>
            <p:cNvPr id="9" name="Group 115"/>
            <p:cNvGrpSpPr/>
            <p:nvPr userDrawn="1"/>
          </p:nvGrpSpPr>
          <p:grpSpPr>
            <a:xfrm>
              <a:off x="338" y="131"/>
              <a:ext cx="1575" cy="681"/>
              <a:chOff x="-1242" y="2661"/>
              <a:chExt cx="1451" cy="806"/>
            </a:xfrm>
          </p:grpSpPr>
          <p:pic>
            <p:nvPicPr>
              <p:cNvPr id="46" name="Picture 116" descr="cloud_b2"/>
              <p:cNvPicPr>
                <a:picLocks noChangeAspect="1" noChangeArrowheads="1"/>
              </p:cNvPicPr>
              <p:nvPr userDrawn="1"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>
                <a:off x="-876" y="2661"/>
                <a:ext cx="1085" cy="587"/>
              </a:xfrm>
              <a:prstGeom prst="rect">
                <a:avLst/>
              </a:prstGeom>
              <a:noFill/>
            </p:spPr>
          </p:pic>
          <p:pic>
            <p:nvPicPr>
              <p:cNvPr id="47" name="Picture 117" descr="cloud_b2"/>
              <p:cNvPicPr>
                <a:picLocks noChangeAspect="1" noChangeArrowheads="1"/>
              </p:cNvPicPr>
              <p:nvPr userDrawn="1"/>
            </p:nvPicPr>
            <p:blipFill rotWithShape="1">
              <a:blip r:embed="rId3" cstate="print"/>
              <a:srcRect/>
              <a:stretch>
                <a:fillRect/>
              </a:stretch>
            </p:blipFill>
            <p:spPr>
              <a:xfrm>
                <a:off x="-1242" y="2792"/>
                <a:ext cx="1248" cy="675"/>
              </a:xfrm>
              <a:prstGeom prst="rect">
                <a:avLst/>
              </a:prstGeom>
              <a:noFill/>
            </p:spPr>
          </p:pic>
        </p:grpSp>
        <p:pic>
          <p:nvPicPr>
            <p:cNvPr id="45" name="Picture 118" descr="cloud_b1"/>
            <p:cNvPicPr>
              <a:picLocks noChangeAspect="1" noChangeArrowheads="1"/>
            </p:cNvPicPr>
            <p:nvPr userDrawn="1"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 flipH="1">
              <a:off x="1090" y="333"/>
              <a:ext cx="1189" cy="560"/>
            </a:xfrm>
            <a:prstGeom prst="rect">
              <a:avLst/>
            </a:prstGeom>
            <a:noFill/>
          </p:spPr>
        </p:pic>
      </p:grpSp>
      <p:pic>
        <p:nvPicPr>
          <p:cNvPr id="48" name="Picture 126" descr="cloud_b1"/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4418066" y="6093179"/>
            <a:ext cx="2363419" cy="1083762"/>
          </a:xfrm>
          <a:prstGeom prst="rect">
            <a:avLst/>
          </a:prstGeom>
          <a:noFill/>
        </p:spPr>
      </p:pic>
      <p:pic>
        <p:nvPicPr>
          <p:cNvPr id="49" name="Picture 126" descr="cloud_b1"/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4570413" y="6245509"/>
            <a:ext cx="2363419" cy="1083762"/>
          </a:xfrm>
          <a:prstGeom prst="rect">
            <a:avLst/>
          </a:prstGeom>
          <a:noFill/>
        </p:spPr>
      </p:pic>
      <p:pic>
        <p:nvPicPr>
          <p:cNvPr id="50" name="Picture 126" descr="cloud_b1"/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4992109" y="6140801"/>
            <a:ext cx="2363419" cy="1083762"/>
          </a:xfrm>
          <a:prstGeom prst="rect">
            <a:avLst/>
          </a:prstGeom>
          <a:noFill/>
        </p:spPr>
      </p:pic>
      <p:sp>
        <p:nvSpPr>
          <p:cNvPr id="20" name="Freeform 60"/>
          <p:cNvSpPr/>
          <p:nvPr userDrawn="1"/>
        </p:nvSpPr>
        <p:spPr>
          <a:xfrm rot="408052">
            <a:off x="-132882" y="1492370"/>
            <a:ext cx="9370270" cy="1871764"/>
          </a:xfrm>
          <a:custGeom>
            <a:avLst/>
            <a:gdLst>
              <a:gd name="connsiteX0" fmla="*/ 0 w 9537440"/>
              <a:gd name="connsiteY0" fmla="*/ 0 h 2211355"/>
              <a:gd name="connsiteX1" fmla="*/ 1390261 w 9537440"/>
              <a:gd name="connsiteY1" fmla="*/ 1371600 h 2211355"/>
              <a:gd name="connsiteX2" fmla="*/ 5206482 w 9537440"/>
              <a:gd name="connsiteY2" fmla="*/ 2192694 h 2211355"/>
              <a:gd name="connsiteX3" fmla="*/ 8892073 w 9537440"/>
              <a:gd name="connsiteY3" fmla="*/ 1483568 h 2211355"/>
              <a:gd name="connsiteX4" fmla="*/ 9078686 w 9537440"/>
              <a:gd name="connsiteY4" fmla="*/ 625151 h 2211355"/>
              <a:gd name="connsiteX0" fmla="*/ 0 w 8892073"/>
              <a:gd name="connsiteY0" fmla="*/ 0 h 2211355"/>
              <a:gd name="connsiteX1" fmla="*/ 1390261 w 8892073"/>
              <a:gd name="connsiteY1" fmla="*/ 1371600 h 2211355"/>
              <a:gd name="connsiteX2" fmla="*/ 5206482 w 8892073"/>
              <a:gd name="connsiteY2" fmla="*/ 2192694 h 2211355"/>
              <a:gd name="connsiteX3" fmla="*/ 8892073 w 8892073"/>
              <a:gd name="connsiteY3" fmla="*/ 1483568 h 2211355"/>
              <a:gd name="connsiteX0" fmla="*/ 0 w 9120673"/>
              <a:gd name="connsiteY0" fmla="*/ 0 h 2250233"/>
              <a:gd name="connsiteX1" fmla="*/ 1390261 w 9120673"/>
              <a:gd name="connsiteY1" fmla="*/ 1371600 h 2250233"/>
              <a:gd name="connsiteX2" fmla="*/ 5206482 w 9120673"/>
              <a:gd name="connsiteY2" fmla="*/ 2192694 h 2250233"/>
              <a:gd name="connsiteX3" fmla="*/ 9120673 w 9120673"/>
              <a:gd name="connsiteY3" fmla="*/ 1026368 h 2250233"/>
              <a:gd name="connsiteX0" fmla="*/ 0 w 9120673"/>
              <a:gd name="connsiteY0" fmla="*/ 0 h 2250233"/>
              <a:gd name="connsiteX1" fmla="*/ 1390261 w 9120673"/>
              <a:gd name="connsiteY1" fmla="*/ 1371600 h 2250233"/>
              <a:gd name="connsiteX2" fmla="*/ 5206482 w 9120673"/>
              <a:gd name="connsiteY2" fmla="*/ 2192694 h 2250233"/>
              <a:gd name="connsiteX3" fmla="*/ 9120673 w 9120673"/>
              <a:gd name="connsiteY3" fmla="*/ 1026368 h 2250233"/>
              <a:gd name="connsiteX0" fmla="*/ 0 w 9120673"/>
              <a:gd name="connsiteY0" fmla="*/ 497632 h 1223865"/>
              <a:gd name="connsiteX1" fmla="*/ 1390261 w 9120673"/>
              <a:gd name="connsiteY1" fmla="*/ 345232 h 1223865"/>
              <a:gd name="connsiteX2" fmla="*/ 5206482 w 9120673"/>
              <a:gd name="connsiteY2" fmla="*/ 1166326 h 1223865"/>
              <a:gd name="connsiteX3" fmla="*/ 9120673 w 9120673"/>
              <a:gd name="connsiteY3" fmla="*/ 0 h 1223865"/>
              <a:gd name="connsiteX0" fmla="*/ 0 w 9120673"/>
              <a:gd name="connsiteY0" fmla="*/ 497632 h 1249265"/>
              <a:gd name="connsiteX1" fmla="*/ 5206482 w 9120673"/>
              <a:gd name="connsiteY1" fmla="*/ 1166326 h 1249265"/>
              <a:gd name="connsiteX2" fmla="*/ 9120673 w 9120673"/>
              <a:gd name="connsiteY2" fmla="*/ 0 h 1249265"/>
              <a:gd name="connsiteX0" fmla="*/ 0 w 9120673"/>
              <a:gd name="connsiteY0" fmla="*/ 497632 h 1249265"/>
              <a:gd name="connsiteX1" fmla="*/ 5206482 w 9120673"/>
              <a:gd name="connsiteY1" fmla="*/ 1166326 h 1249265"/>
              <a:gd name="connsiteX2" fmla="*/ 9120673 w 9120673"/>
              <a:gd name="connsiteY2" fmla="*/ 0 h 1249265"/>
              <a:gd name="connsiteX0" fmla="*/ 0 w 9120673"/>
              <a:gd name="connsiteY0" fmla="*/ 497632 h 1401665"/>
              <a:gd name="connsiteX1" fmla="*/ 5663682 w 9120673"/>
              <a:gd name="connsiteY1" fmla="*/ 1318726 h 1401665"/>
              <a:gd name="connsiteX2" fmla="*/ 9120673 w 9120673"/>
              <a:gd name="connsiteY2" fmla="*/ 0 h 1401665"/>
              <a:gd name="connsiteX0" fmla="*/ 0 w 9120673"/>
              <a:gd name="connsiteY0" fmla="*/ 497632 h 1401665"/>
              <a:gd name="connsiteX1" fmla="*/ 5663682 w 9120673"/>
              <a:gd name="connsiteY1" fmla="*/ 1318726 h 1401665"/>
              <a:gd name="connsiteX2" fmla="*/ 9120673 w 9120673"/>
              <a:gd name="connsiteY2" fmla="*/ 0 h 1401665"/>
              <a:gd name="connsiteX0" fmla="*/ 0 w 9120673"/>
              <a:gd name="connsiteY0" fmla="*/ 497632 h 1020665"/>
              <a:gd name="connsiteX1" fmla="*/ 4901682 w 9120673"/>
              <a:gd name="connsiteY1" fmla="*/ 937726 h 1020665"/>
              <a:gd name="connsiteX2" fmla="*/ 9120673 w 9120673"/>
              <a:gd name="connsiteY2" fmla="*/ 0 h 1020665"/>
              <a:gd name="connsiteX0" fmla="*/ 0 w 9175082"/>
              <a:gd name="connsiteY0" fmla="*/ 190425 h 1020665"/>
              <a:gd name="connsiteX1" fmla="*/ 4956091 w 9175082"/>
              <a:gd name="connsiteY1" fmla="*/ 937726 h 1020665"/>
              <a:gd name="connsiteX2" fmla="*/ 9175082 w 9175082"/>
              <a:gd name="connsiteY2" fmla="*/ 0 h 1020665"/>
              <a:gd name="connsiteX0" fmla="*/ 0 w 9373524"/>
              <a:gd name="connsiteY0" fmla="*/ 0 h 2102926"/>
              <a:gd name="connsiteX1" fmla="*/ 4956091 w 9373524"/>
              <a:gd name="connsiteY1" fmla="*/ 747301 h 2102926"/>
              <a:gd name="connsiteX2" fmla="*/ 9373524 w 9373524"/>
              <a:gd name="connsiteY2" fmla="*/ 1617734 h 2102926"/>
              <a:gd name="connsiteX0" fmla="*/ 0 w 9373524"/>
              <a:gd name="connsiteY0" fmla="*/ 0 h 2102926"/>
              <a:gd name="connsiteX1" fmla="*/ 3328338 w 9373524"/>
              <a:gd name="connsiteY1" fmla="*/ 850938 h 2102926"/>
              <a:gd name="connsiteX2" fmla="*/ 9373524 w 9373524"/>
              <a:gd name="connsiteY2" fmla="*/ 1617734 h 2102926"/>
              <a:gd name="connsiteX0" fmla="*/ 0 w 9373524"/>
              <a:gd name="connsiteY0" fmla="*/ 0 h 2102926"/>
              <a:gd name="connsiteX1" fmla="*/ 3328338 w 9373524"/>
              <a:gd name="connsiteY1" fmla="*/ 850938 h 2102926"/>
              <a:gd name="connsiteX2" fmla="*/ 9373524 w 9373524"/>
              <a:gd name="connsiteY2" fmla="*/ 1617734 h 2102926"/>
              <a:gd name="connsiteX0" fmla="*/ 0 w 9373524"/>
              <a:gd name="connsiteY0" fmla="*/ 0 h 2102926"/>
              <a:gd name="connsiteX1" fmla="*/ 3328338 w 9373524"/>
              <a:gd name="connsiteY1" fmla="*/ 850938 h 2102926"/>
              <a:gd name="connsiteX2" fmla="*/ 9373524 w 9373524"/>
              <a:gd name="connsiteY2" fmla="*/ 1617734 h 2102926"/>
              <a:gd name="connsiteX0" fmla="*/ 0 w 9373524"/>
              <a:gd name="connsiteY0" fmla="*/ 0 h 2102926"/>
              <a:gd name="connsiteX1" fmla="*/ 2853590 w 9373524"/>
              <a:gd name="connsiteY1" fmla="*/ 970549 h 2102926"/>
              <a:gd name="connsiteX2" fmla="*/ 9373524 w 9373524"/>
              <a:gd name="connsiteY2" fmla="*/ 1617734 h 2102926"/>
              <a:gd name="connsiteX0" fmla="*/ 0 w 9373524"/>
              <a:gd name="connsiteY0" fmla="*/ 0 h 1872631"/>
              <a:gd name="connsiteX1" fmla="*/ 2853590 w 9373524"/>
              <a:gd name="connsiteY1" fmla="*/ 970549 h 1872631"/>
              <a:gd name="connsiteX2" fmla="*/ 9373524 w 9373524"/>
              <a:gd name="connsiteY2" fmla="*/ 1617734 h 187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3524" h="1872631">
                <a:moveTo>
                  <a:pt x="0" y="0"/>
                </a:moveTo>
                <a:cubicBezTo>
                  <a:pt x="932284" y="514091"/>
                  <a:pt x="1747331" y="677481"/>
                  <a:pt x="2853590" y="970549"/>
                </a:cubicBezTo>
                <a:cubicBezTo>
                  <a:pt x="3959849" y="1263617"/>
                  <a:pt x="8174312" y="1872631"/>
                  <a:pt x="9373524" y="1617734"/>
                </a:cubicBezTo>
              </a:path>
            </a:pathLst>
          </a:custGeom>
          <a:ln w="1905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en-US" sz="1799">
              <a:solidFill>
                <a:prstClr val="black"/>
              </a:solidFill>
            </a:endParaRPr>
          </a:p>
        </p:txBody>
      </p:sp>
      <p:sp>
        <p:nvSpPr>
          <p:cNvPr id="21" name="Freeform 20"/>
          <p:cNvSpPr/>
          <p:nvPr userDrawn="1"/>
        </p:nvSpPr>
        <p:spPr>
          <a:xfrm rot="21099444">
            <a:off x="90239" y="1952031"/>
            <a:ext cx="9035683" cy="1902656"/>
          </a:xfrm>
          <a:custGeom>
            <a:avLst/>
            <a:gdLst>
              <a:gd name="connsiteX0" fmla="*/ 0 w 9537440"/>
              <a:gd name="connsiteY0" fmla="*/ 0 h 2211355"/>
              <a:gd name="connsiteX1" fmla="*/ 1390261 w 9537440"/>
              <a:gd name="connsiteY1" fmla="*/ 1371600 h 2211355"/>
              <a:gd name="connsiteX2" fmla="*/ 5206482 w 9537440"/>
              <a:gd name="connsiteY2" fmla="*/ 2192694 h 2211355"/>
              <a:gd name="connsiteX3" fmla="*/ 8892073 w 9537440"/>
              <a:gd name="connsiteY3" fmla="*/ 1483568 h 2211355"/>
              <a:gd name="connsiteX4" fmla="*/ 9078686 w 9537440"/>
              <a:gd name="connsiteY4" fmla="*/ 625151 h 2211355"/>
              <a:gd name="connsiteX0" fmla="*/ 0 w 8892073"/>
              <a:gd name="connsiteY0" fmla="*/ 0 h 2211355"/>
              <a:gd name="connsiteX1" fmla="*/ 1390261 w 8892073"/>
              <a:gd name="connsiteY1" fmla="*/ 1371600 h 2211355"/>
              <a:gd name="connsiteX2" fmla="*/ 5206482 w 8892073"/>
              <a:gd name="connsiteY2" fmla="*/ 2192694 h 2211355"/>
              <a:gd name="connsiteX3" fmla="*/ 8892073 w 8892073"/>
              <a:gd name="connsiteY3" fmla="*/ 1483568 h 2211355"/>
              <a:gd name="connsiteX0" fmla="*/ 0 w 9120673"/>
              <a:gd name="connsiteY0" fmla="*/ 0 h 2250233"/>
              <a:gd name="connsiteX1" fmla="*/ 1390261 w 9120673"/>
              <a:gd name="connsiteY1" fmla="*/ 1371600 h 2250233"/>
              <a:gd name="connsiteX2" fmla="*/ 5206482 w 9120673"/>
              <a:gd name="connsiteY2" fmla="*/ 2192694 h 2250233"/>
              <a:gd name="connsiteX3" fmla="*/ 9120673 w 9120673"/>
              <a:gd name="connsiteY3" fmla="*/ 1026368 h 2250233"/>
              <a:gd name="connsiteX0" fmla="*/ 0 w 9120673"/>
              <a:gd name="connsiteY0" fmla="*/ 0 h 2250233"/>
              <a:gd name="connsiteX1" fmla="*/ 1390261 w 9120673"/>
              <a:gd name="connsiteY1" fmla="*/ 1371600 h 2250233"/>
              <a:gd name="connsiteX2" fmla="*/ 5206482 w 9120673"/>
              <a:gd name="connsiteY2" fmla="*/ 2192694 h 2250233"/>
              <a:gd name="connsiteX3" fmla="*/ 9120673 w 9120673"/>
              <a:gd name="connsiteY3" fmla="*/ 1026368 h 2250233"/>
              <a:gd name="connsiteX0" fmla="*/ 0 w 9120673"/>
              <a:gd name="connsiteY0" fmla="*/ 497632 h 1223865"/>
              <a:gd name="connsiteX1" fmla="*/ 1390261 w 9120673"/>
              <a:gd name="connsiteY1" fmla="*/ 345232 h 1223865"/>
              <a:gd name="connsiteX2" fmla="*/ 5206482 w 9120673"/>
              <a:gd name="connsiteY2" fmla="*/ 1166326 h 1223865"/>
              <a:gd name="connsiteX3" fmla="*/ 9120673 w 9120673"/>
              <a:gd name="connsiteY3" fmla="*/ 0 h 1223865"/>
              <a:gd name="connsiteX0" fmla="*/ 0 w 9120673"/>
              <a:gd name="connsiteY0" fmla="*/ 497632 h 1249265"/>
              <a:gd name="connsiteX1" fmla="*/ 5206482 w 9120673"/>
              <a:gd name="connsiteY1" fmla="*/ 1166326 h 1249265"/>
              <a:gd name="connsiteX2" fmla="*/ 9120673 w 9120673"/>
              <a:gd name="connsiteY2" fmla="*/ 0 h 1249265"/>
              <a:gd name="connsiteX0" fmla="*/ 0 w 9120673"/>
              <a:gd name="connsiteY0" fmla="*/ 497632 h 1249265"/>
              <a:gd name="connsiteX1" fmla="*/ 5206482 w 9120673"/>
              <a:gd name="connsiteY1" fmla="*/ 1166326 h 1249265"/>
              <a:gd name="connsiteX2" fmla="*/ 9120673 w 9120673"/>
              <a:gd name="connsiteY2" fmla="*/ 0 h 1249265"/>
              <a:gd name="connsiteX0" fmla="*/ 0 w 9120673"/>
              <a:gd name="connsiteY0" fmla="*/ 497632 h 1401665"/>
              <a:gd name="connsiteX1" fmla="*/ 5663682 w 9120673"/>
              <a:gd name="connsiteY1" fmla="*/ 1318726 h 1401665"/>
              <a:gd name="connsiteX2" fmla="*/ 9120673 w 9120673"/>
              <a:gd name="connsiteY2" fmla="*/ 0 h 1401665"/>
              <a:gd name="connsiteX0" fmla="*/ 0 w 9120673"/>
              <a:gd name="connsiteY0" fmla="*/ 497632 h 1401665"/>
              <a:gd name="connsiteX1" fmla="*/ 5663682 w 9120673"/>
              <a:gd name="connsiteY1" fmla="*/ 1318726 h 1401665"/>
              <a:gd name="connsiteX2" fmla="*/ 9120673 w 9120673"/>
              <a:gd name="connsiteY2" fmla="*/ 0 h 1401665"/>
              <a:gd name="connsiteX0" fmla="*/ 0 w 9120673"/>
              <a:gd name="connsiteY0" fmla="*/ 497632 h 1020665"/>
              <a:gd name="connsiteX1" fmla="*/ 4901682 w 9120673"/>
              <a:gd name="connsiteY1" fmla="*/ 937726 h 1020665"/>
              <a:gd name="connsiteX2" fmla="*/ 9120673 w 9120673"/>
              <a:gd name="connsiteY2" fmla="*/ 0 h 1020665"/>
              <a:gd name="connsiteX0" fmla="*/ 0 w 9273073"/>
              <a:gd name="connsiteY0" fmla="*/ 0 h 1437433"/>
              <a:gd name="connsiteX1" fmla="*/ 5054082 w 9273073"/>
              <a:gd name="connsiteY1" fmla="*/ 1354494 h 1437433"/>
              <a:gd name="connsiteX2" fmla="*/ 9273073 w 9273073"/>
              <a:gd name="connsiteY2" fmla="*/ 416768 h 1437433"/>
              <a:gd name="connsiteX0" fmla="*/ 0 w 9120673"/>
              <a:gd name="connsiteY0" fmla="*/ 0 h 1437433"/>
              <a:gd name="connsiteX1" fmla="*/ 5054082 w 9120673"/>
              <a:gd name="connsiteY1" fmla="*/ 1354494 h 1437433"/>
              <a:gd name="connsiteX2" fmla="*/ 9120673 w 9120673"/>
              <a:gd name="connsiteY2" fmla="*/ 950168 h 1437433"/>
              <a:gd name="connsiteX0" fmla="*/ 0 w 9120673"/>
              <a:gd name="connsiteY0" fmla="*/ 0 h 1437433"/>
              <a:gd name="connsiteX1" fmla="*/ 5054082 w 9120673"/>
              <a:gd name="connsiteY1" fmla="*/ 1354494 h 1437433"/>
              <a:gd name="connsiteX2" fmla="*/ 9120673 w 9120673"/>
              <a:gd name="connsiteY2" fmla="*/ 950168 h 1437433"/>
              <a:gd name="connsiteX0" fmla="*/ 0 w 9120673"/>
              <a:gd name="connsiteY0" fmla="*/ 0 h 1437433"/>
              <a:gd name="connsiteX1" fmla="*/ 5054082 w 9120673"/>
              <a:gd name="connsiteY1" fmla="*/ 1354494 h 1437433"/>
              <a:gd name="connsiteX2" fmla="*/ 9120673 w 9120673"/>
              <a:gd name="connsiteY2" fmla="*/ 950168 h 1437433"/>
              <a:gd name="connsiteX0" fmla="*/ 0 w 9120673"/>
              <a:gd name="connsiteY0" fmla="*/ 0 h 1285033"/>
              <a:gd name="connsiteX1" fmla="*/ 3377682 w 9120673"/>
              <a:gd name="connsiteY1" fmla="*/ 1202094 h 1285033"/>
              <a:gd name="connsiteX2" fmla="*/ 9120673 w 9120673"/>
              <a:gd name="connsiteY2" fmla="*/ 950168 h 1285033"/>
              <a:gd name="connsiteX0" fmla="*/ 0 w 9120673"/>
              <a:gd name="connsiteY0" fmla="*/ 0 h 1366050"/>
              <a:gd name="connsiteX1" fmla="*/ 3377682 w 9120673"/>
              <a:gd name="connsiteY1" fmla="*/ 1202094 h 1366050"/>
              <a:gd name="connsiteX2" fmla="*/ 9120673 w 9120673"/>
              <a:gd name="connsiteY2" fmla="*/ 950168 h 1366050"/>
              <a:gd name="connsiteX0" fmla="*/ 0 w 9120673"/>
              <a:gd name="connsiteY0" fmla="*/ 0 h 1366050"/>
              <a:gd name="connsiteX1" fmla="*/ 3377682 w 9120673"/>
              <a:gd name="connsiteY1" fmla="*/ 1202094 h 1366050"/>
              <a:gd name="connsiteX2" fmla="*/ 9120673 w 9120673"/>
              <a:gd name="connsiteY2" fmla="*/ 950168 h 1366050"/>
              <a:gd name="connsiteX0" fmla="*/ 0 w 9120673"/>
              <a:gd name="connsiteY0" fmla="*/ 0 h 1261189"/>
              <a:gd name="connsiteX1" fmla="*/ 3492510 w 9120673"/>
              <a:gd name="connsiteY1" fmla="*/ 1049185 h 1261189"/>
              <a:gd name="connsiteX2" fmla="*/ 9120673 w 9120673"/>
              <a:gd name="connsiteY2" fmla="*/ 950168 h 126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20673" h="1261189">
                <a:moveTo>
                  <a:pt x="0" y="0"/>
                </a:moveTo>
                <a:cubicBezTo>
                  <a:pt x="932284" y="514091"/>
                  <a:pt x="2256684" y="885229"/>
                  <a:pt x="3492510" y="1049185"/>
                </a:cubicBezTo>
                <a:cubicBezTo>
                  <a:pt x="4728336" y="1213141"/>
                  <a:pt x="8371115" y="1261189"/>
                  <a:pt x="9120673" y="950168"/>
                </a:cubicBezTo>
              </a:path>
            </a:pathLst>
          </a:custGeom>
          <a:ln w="1905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en-US" sz="1799">
              <a:solidFill>
                <a:prstClr val="black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499215" y="1251929"/>
            <a:ext cx="5427403" cy="1604245"/>
          </a:xfrm>
        </p:spPr>
        <p:txBody>
          <a:bodyPr vert="horz" bIns="0" anchor="ctr">
            <a:noAutofit/>
          </a:bodyPr>
          <a:lstStyle>
            <a:lvl1pPr marL="0" indent="0" algn="ctr" eaLnBrk="1" latinLnBrk="1" hangingPunct="1">
              <a:buNone/>
              <a:defRPr kumimoji="0" lang="ko-KR" sz="4398" b="1" i="0" u="none" strike="noStrike" kern="0" cap="none" spc="0" normalizeH="0" baseline="0" noProof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Arial"/>
                <a:ea typeface="+mj-ea"/>
                <a:cs typeface="Arial"/>
              </a:defRPr>
            </a:lvl1pPr>
          </a:lstStyle>
          <a:p>
            <a:pPr marL="0" lvl="0" indent="0" algn="ctr" defTabSz="913943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/>
              <a:t>사진 앨범 제목을 입력하십시오</a:t>
            </a:r>
          </a:p>
        </p:txBody>
      </p:sp>
      <p:sp>
        <p:nvSpPr>
          <p:cNvPr id="18" name="Rectangle 17"/>
          <p:cNvSpPr>
            <a:spLocks noGrp="1"/>
          </p:cNvSpPr>
          <p:nvPr>
            <p:ph type="body" sz="quarter" idx="15" hasCustomPrompt="1"/>
          </p:nvPr>
        </p:nvSpPr>
        <p:spPr>
          <a:xfrm>
            <a:off x="230971" y="6283612"/>
            <a:ext cx="3910963" cy="456989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1" lang="ko-KR" sz="1599">
                <a:solidFill>
                  <a:schemeClr val="bg1"/>
                </a:solidFill>
              </a:defRPr>
            </a:lvl1pPr>
          </a:lstStyle>
          <a:p>
            <a:pPr lvl="0" latinLnBrk="1">
              <a:defRPr lang="ko-KR" altLang="en-US"/>
            </a:pPr>
            <a:r>
              <a:rPr lang="ko-KR"/>
              <a:t>날짜 또는 세부 정보를 입력하십시오</a:t>
            </a:r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6"/>
          </p:nvPr>
        </p:nvSpPr>
        <p:spPr>
          <a:xfrm>
            <a:off x="152331" y="134855"/>
            <a:ext cx="2132859" cy="364956"/>
          </a:xfrm>
        </p:spPr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7"/>
          </p:nvPr>
        </p:nvSpPr>
        <p:spPr>
          <a:xfrm>
            <a:off x="7749831" y="6353410"/>
            <a:ext cx="933954" cy="362334"/>
          </a:xfrm>
        </p:spPr>
        <p:txBody>
          <a:bodyPr/>
          <a:lstStyle/>
          <a:p>
            <a:pPr>
              <a:defRPr lang="ko-KR" altLang="en-US"/>
            </a:pPr>
            <a:fld id="{A3F8A789-0A6A-4CEA-86B5-A00F661CD0C6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8"/>
          </p:nvPr>
        </p:nvSpPr>
        <p:spPr>
          <a:xfrm>
            <a:off x="4746586" y="6353409"/>
            <a:ext cx="2894595" cy="364956"/>
          </a:xfrm>
        </p:spPr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Picture Placeholder 57"/>
          <p:cNvSpPr>
            <a:spLocks noGrp="1" noTextEdit="1"/>
          </p:cNvSpPr>
          <p:nvPr>
            <p:ph type="pic" sz="quarter" idx="19"/>
          </p:nvPr>
        </p:nvSpPr>
        <p:spPr>
          <a:xfrm>
            <a:off x="6543532" y="3454977"/>
            <a:ext cx="1454691" cy="180039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>
            <a:normAutofit/>
          </a:bodyPr>
          <a:lstStyle>
            <a:lvl1pPr marL="342729" marR="0" indent="-342729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Char char="•"/>
              <a:defRPr lang="en-US" sz="1199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3" name="Picture Placeholder 57"/>
          <p:cNvSpPr>
            <a:spLocks noGrp="1" noTextEdit="1"/>
          </p:cNvSpPr>
          <p:nvPr>
            <p:ph type="pic" sz="quarter" idx="20"/>
          </p:nvPr>
        </p:nvSpPr>
        <p:spPr>
          <a:xfrm rot="21263981">
            <a:off x="4138611" y="3670496"/>
            <a:ext cx="1966483" cy="2174291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>
            <a:normAutofit/>
          </a:bodyPr>
          <a:lstStyle>
            <a:lvl1pPr marL="342729" marR="0" indent="-342729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Char char="•"/>
              <a:defRPr lang="en-US" sz="1599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57"/>
          <p:cNvSpPr>
            <a:spLocks noGrp="1" noTextEdit="1"/>
          </p:cNvSpPr>
          <p:nvPr>
            <p:ph type="pic" sz="quarter" idx="21"/>
          </p:nvPr>
        </p:nvSpPr>
        <p:spPr>
          <a:xfrm rot="532850">
            <a:off x="505816" y="1314014"/>
            <a:ext cx="2731416" cy="350726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>
            <a:normAutofit/>
          </a:bodyPr>
          <a:lstStyle>
            <a:lvl1pPr>
              <a:defRPr sz="1799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9" name="Picture Placeholder 57"/>
          <p:cNvSpPr>
            <a:spLocks noGrp="1" noTextEdit="1"/>
          </p:cNvSpPr>
          <p:nvPr>
            <p:ph type="pic" sz="quarter" idx="22"/>
          </p:nvPr>
        </p:nvSpPr>
        <p:spPr>
          <a:xfrm rot="659857">
            <a:off x="1520538" y="4512951"/>
            <a:ext cx="1966483" cy="2174291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>
            <a:normAutofit/>
          </a:bodyPr>
          <a:lstStyle>
            <a:lvl1pPr marL="342729" marR="0" indent="-342729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Char char="•"/>
              <a:defRPr lang="en-US" sz="1599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80781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358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827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6B9BA7-E8BB-4C11-9F87-3CDD94EC4EB2}"/>
              </a:ext>
            </a:extLst>
          </p:cNvPr>
          <p:cNvCxnSpPr>
            <a:cxnSpLocks/>
          </p:cNvCxnSpPr>
          <p:nvPr userDrawn="1"/>
        </p:nvCxnSpPr>
        <p:spPr>
          <a:xfrm>
            <a:off x="91440" y="762000"/>
            <a:ext cx="8930640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B0F485-069D-43C3-8830-63D96A7FACE5}"/>
              </a:ext>
            </a:extLst>
          </p:cNvPr>
          <p:cNvCxnSpPr>
            <a:cxnSpLocks/>
          </p:cNvCxnSpPr>
          <p:nvPr userDrawn="1"/>
        </p:nvCxnSpPr>
        <p:spPr>
          <a:xfrm flipV="1">
            <a:off x="167640" y="6509584"/>
            <a:ext cx="8854440" cy="1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71769A9E-8713-4F9F-8540-C56D8E0189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360" y="843280"/>
            <a:ext cx="8717280" cy="1798320"/>
          </a:xfrm>
        </p:spPr>
        <p:txBody>
          <a:bodyPr anchor="ctr">
            <a:normAutofit/>
          </a:bodyPr>
          <a:lstStyle>
            <a:lvl1pPr marL="197644" indent="-197644">
              <a:buFont typeface="Wingdings" panose="05000000000000000000" pitchFamily="2" charset="2"/>
              <a:buChar char="§"/>
              <a:defRPr sz="1800" spc="-113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5CC13-8A65-4074-B08B-E3004AEA3F7B}"/>
              </a:ext>
            </a:extLst>
          </p:cNvPr>
          <p:cNvSpPr txBox="1"/>
          <p:nvPr userDrawn="1"/>
        </p:nvSpPr>
        <p:spPr>
          <a:xfrm>
            <a:off x="7322820" y="6540063"/>
            <a:ext cx="14029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융합컨설팅그룹</a:t>
            </a:r>
            <a:r>
              <a:rPr lang="en-US" altLang="ko-KR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임영춘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0B7D44-1CEE-4D92-A32E-1E61BD68E6A8}"/>
              </a:ext>
            </a:extLst>
          </p:cNvPr>
          <p:cNvSpPr/>
          <p:nvPr userDrawn="1"/>
        </p:nvSpPr>
        <p:spPr>
          <a:xfrm>
            <a:off x="8686800" y="6529904"/>
            <a:ext cx="342900" cy="3280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4D61EFE-4123-4E53-B35B-C38CDC9D1CBA}" type="slidenum">
              <a:rPr lang="ko-KR" altLang="en-US" sz="1050" spc="-113" smtClean="0"/>
              <a:t>‹#›</a:t>
            </a:fld>
            <a:endParaRPr lang="ko-KR" altLang="en-US" sz="1050" spc="-113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BC0552-7CA9-401D-9B77-835066EC8C01}"/>
              </a:ext>
            </a:extLst>
          </p:cNvPr>
          <p:cNvSpPr/>
          <p:nvPr userDrawn="1"/>
        </p:nvSpPr>
        <p:spPr>
          <a:xfrm>
            <a:off x="91440" y="30483"/>
            <a:ext cx="8930640" cy="6502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784501B-5B48-4074-9E71-7F8EA6362E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360" y="91441"/>
            <a:ext cx="8717280" cy="538480"/>
          </a:xfrm>
        </p:spPr>
        <p:txBody>
          <a:bodyPr anchor="ctr"/>
          <a:lstStyle>
            <a:lvl1pPr marL="0" indent="0">
              <a:buNone/>
              <a:defRPr spc="-113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371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172901-7D28-482F-B9D1-73EF7D6B3A79}"/>
              </a:ext>
            </a:extLst>
          </p:cNvPr>
          <p:cNvSpPr/>
          <p:nvPr userDrawn="1"/>
        </p:nvSpPr>
        <p:spPr>
          <a:xfrm>
            <a:off x="0" y="0"/>
            <a:ext cx="1318260" cy="6858000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6B9BA7-E8BB-4C11-9F87-3CDD94EC4EB2}"/>
              </a:ext>
            </a:extLst>
          </p:cNvPr>
          <p:cNvCxnSpPr>
            <a:cxnSpLocks/>
          </p:cNvCxnSpPr>
          <p:nvPr userDrawn="1"/>
        </p:nvCxnSpPr>
        <p:spPr>
          <a:xfrm>
            <a:off x="1379220" y="762000"/>
            <a:ext cx="7551420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B0F485-069D-43C3-8830-63D96A7FACE5}"/>
              </a:ext>
            </a:extLst>
          </p:cNvPr>
          <p:cNvCxnSpPr>
            <a:cxnSpLocks/>
          </p:cNvCxnSpPr>
          <p:nvPr userDrawn="1"/>
        </p:nvCxnSpPr>
        <p:spPr>
          <a:xfrm>
            <a:off x="1379220" y="6512560"/>
            <a:ext cx="755142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0E9CE2-4B90-4AFE-87AC-726133F9CD32}"/>
              </a:ext>
            </a:extLst>
          </p:cNvPr>
          <p:cNvCxnSpPr>
            <a:cxnSpLocks/>
          </p:cNvCxnSpPr>
          <p:nvPr userDrawn="1"/>
        </p:nvCxnSpPr>
        <p:spPr>
          <a:xfrm>
            <a:off x="1379220" y="2123436"/>
            <a:ext cx="755142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784501B-5B48-4074-9E71-7F8EA6362E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9220" y="142241"/>
            <a:ext cx="7551420" cy="538480"/>
          </a:xfrm>
        </p:spPr>
        <p:txBody>
          <a:bodyPr anchor="ctr"/>
          <a:lstStyle>
            <a:lvl1pPr marL="0" indent="0">
              <a:buNone/>
              <a:defRPr spc="-113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71769A9E-8713-4F9F-8540-C56D8E0189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9220" y="843281"/>
            <a:ext cx="7551420" cy="1198875"/>
          </a:xfrm>
        </p:spPr>
        <p:txBody>
          <a:bodyPr anchor="ctr">
            <a:normAutofit/>
          </a:bodyPr>
          <a:lstStyle>
            <a:lvl1pPr marL="197644" indent="-197644">
              <a:buFont typeface="Wingdings" panose="05000000000000000000" pitchFamily="2" charset="2"/>
              <a:buChar char="§"/>
              <a:defRPr sz="1800" spc="-113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5CC13-8A65-4074-B08B-E3004AEA3F7B}"/>
              </a:ext>
            </a:extLst>
          </p:cNvPr>
          <p:cNvSpPr txBox="1"/>
          <p:nvPr userDrawn="1"/>
        </p:nvSpPr>
        <p:spPr>
          <a:xfrm>
            <a:off x="7581900" y="6540063"/>
            <a:ext cx="1056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융합컨설팅그룹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0B7D44-1CEE-4D92-A32E-1E61BD68E6A8}"/>
              </a:ext>
            </a:extLst>
          </p:cNvPr>
          <p:cNvSpPr/>
          <p:nvPr userDrawn="1"/>
        </p:nvSpPr>
        <p:spPr>
          <a:xfrm>
            <a:off x="8587740" y="6540064"/>
            <a:ext cx="342900" cy="3382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4D61EFE-4123-4E53-B35B-C38CDC9D1CBA}" type="slidenum">
              <a:rPr lang="ko-KR" altLang="en-US" sz="1050" spc="-113" smtClean="0"/>
              <a:t>‹#›</a:t>
            </a:fld>
            <a:endParaRPr lang="ko-KR" altLang="en-US" sz="1050" spc="-113"/>
          </a:p>
        </p:txBody>
      </p:sp>
    </p:spTree>
    <p:extLst>
      <p:ext uri="{BB962C8B-B14F-4D97-AF65-F5344CB8AC3E}">
        <p14:creationId xmlns:p14="http://schemas.microsoft.com/office/powerpoint/2010/main" val="140414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2923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빈 화면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140826" cy="59662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" name="그림 4" descr="Untitled-1.png"/>
          <p:cNvPicPr>
            <a:picLocks noChangeAspect="1"/>
          </p:cNvPicPr>
          <p:nvPr userDrawn="1"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141048" y="0"/>
            <a:ext cx="856952" cy="642640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363856938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39FAB13-FC23-4A27-87A8-015FA296AA0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591D8A0-2F7A-47B5-A2AC-7985B03D3BD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068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ECF2E-BCBC-4F87-9F40-DDB903A2CFB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BAB4-A02F-4830-B029-3C082AFAF77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7197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16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042" y="274511"/>
            <a:ext cx="8226743" cy="11424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042" y="1599460"/>
            <a:ext cx="8226743" cy="452386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042" y="6353409"/>
            <a:ext cx="2132859" cy="364956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3116" y="6353409"/>
            <a:ext cx="2894595" cy="364956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926" y="6353409"/>
            <a:ext cx="2132859" cy="364956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1032F8CC-8772-40FD-BB65-1F8430FD550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/55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924" r:id="rId16"/>
    <p:sldLayoutId id="2147483925" r:id="rId17"/>
    <p:sldLayoutId id="2147483757" r:id="rId18"/>
    <p:sldLayoutId id="2147483759" r:id="rId19"/>
    <p:sldLayoutId id="2147483760" r:id="rId20"/>
    <p:sldLayoutId id="2147483761" r:id="rId21"/>
    <p:sldLayoutId id="2147483762" r:id="rId22"/>
    <p:sldLayoutId id="2147483764" r:id="rId23"/>
    <p:sldLayoutId id="2147483765" r:id="rId24"/>
    <p:sldLayoutId id="2147483771" r:id="rId25"/>
    <p:sldLayoutId id="2147483772" r:id="rId26"/>
    <p:sldLayoutId id="2147483780" r:id="rId27"/>
    <p:sldLayoutId id="2147483813" r:id="rId28"/>
    <p:sldLayoutId id="2147483815" r:id="rId29"/>
  </p:sldLayoutIdLst>
  <p:transition/>
  <p:hf hdr="0" ftr="0" dt="0"/>
  <p:txStyles>
    <p:titleStyle>
      <a:lvl1pPr algn="ctr" defTabSz="913943" rtl="0" eaLnBrk="1" latinLnBrk="1" hangingPunct="1"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29" indent="-342729" algn="l" defTabSz="913943" rtl="0" eaLnBrk="1" latinLnBrk="1" hangingPunct="1">
        <a:spcBef>
          <a:spcPct val="20000"/>
        </a:spcBef>
        <a:buFont typeface="Arial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579" indent="-285607" algn="l" defTabSz="913943" rtl="0" eaLnBrk="1" latinLnBrk="1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429" indent="-228486" algn="l" defTabSz="913943" rtl="0" eaLnBrk="1" latinLnBrk="1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400" indent="-228486" algn="l" defTabSz="913943" rtl="0" eaLnBrk="1" latinLnBrk="1" hangingPunct="1">
        <a:spcBef>
          <a:spcPct val="20000"/>
        </a:spcBef>
        <a:buFont typeface="Arial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371" indent="-228486" algn="l" defTabSz="913943" rtl="0" eaLnBrk="1" latinLnBrk="1" hangingPunct="1">
        <a:spcBef>
          <a:spcPct val="20000"/>
        </a:spcBef>
        <a:buFont typeface="Arial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343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master06.jpg"/>
          <p:cNvPicPr>
            <a:picLocks noChangeAspect="1"/>
          </p:cNvPicPr>
          <p:nvPr/>
        </p:nvPicPr>
        <p:blipFill rotWithShape="1">
          <a:blip r:embed="rId14"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728508" y="6361114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/>
              </a:defRPr>
            </a:lvl1pPr>
          </a:lstStyle>
          <a:p>
            <a:pPr defTabSz="914400">
              <a:spcBef>
                <a:spcPct val="0"/>
              </a:spcBef>
              <a:spcAft>
                <a:spcPct val="0"/>
              </a:spcAft>
              <a:defRPr lang="ko-KR"/>
            </a:pPr>
            <a:fld id="{09A0A1D7-5F92-465B-B457-6FFAEBA24880}" type="slidenum">
              <a:rPr lang="ko-KR" altLang="en-US"/>
              <a:pPr defTabSz="914400">
                <a:spcBef>
                  <a:spcPct val="0"/>
                </a:spcBef>
                <a:spcAft>
                  <a:spcPct val="0"/>
                </a:spcAft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3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ransition/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1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</p:sldLayoutIdLst>
  <p:txStyles>
    <p:titleStyle>
      <a:lvl1pPr algn="l" defTabSz="685800" rtl="0" eaLnBrk="1" latinLnBrk="1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1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jpe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jpe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jpeg"/><Relationship Id="rId9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jpe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125.jpeg"/><Relationship Id="rId7" Type="http://schemas.openxmlformats.org/officeDocument/2006/relationships/image" Target="../media/image60.png"/><Relationship Id="rId12" Type="http://schemas.openxmlformats.org/officeDocument/2006/relationships/image" Target="../media/image10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8.jpeg"/><Relationship Id="rId11" Type="http://schemas.openxmlformats.org/officeDocument/2006/relationships/image" Target="../media/image104.png"/><Relationship Id="rId5" Type="http://schemas.openxmlformats.org/officeDocument/2006/relationships/image" Target="../media/image127.jpeg"/><Relationship Id="rId10" Type="http://schemas.openxmlformats.org/officeDocument/2006/relationships/image" Target="../media/image103.png"/><Relationship Id="rId4" Type="http://schemas.openxmlformats.org/officeDocument/2006/relationships/image" Target="../media/image126.jpe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jpeg"/><Relationship Id="rId5" Type="http://schemas.openxmlformats.org/officeDocument/2006/relationships/image" Target="../media/image148.jpeg"/><Relationship Id="rId4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1.jpeg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55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6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4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338" name="제목 1"/>
          <p:cNvSpPr>
            <a:spLocks noGrp="1"/>
          </p:cNvSpPr>
          <p:nvPr>
            <p:ph type="ctrTitle"/>
          </p:nvPr>
        </p:nvSpPr>
        <p:spPr>
          <a:xfrm>
            <a:off x="-360548" y="188641"/>
            <a:ext cx="9037004" cy="504056"/>
          </a:xfrm>
        </p:spPr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/>
              <a:t>                                                 </a:t>
            </a:r>
            <a:endParaRPr lang="ko-KR" altLang="en-US" sz="2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36096" y="4941168"/>
            <a:ext cx="3204356" cy="432048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en-US" altLang="ko-KR" sz="2400" spc="-148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30916"/>
              </p:ext>
            </p:extLst>
          </p:nvPr>
        </p:nvGraphicFramePr>
        <p:xfrm>
          <a:off x="539552" y="1764457"/>
          <a:ext cx="7690048" cy="2548573"/>
        </p:xfrm>
        <a:graphic>
          <a:graphicData uri="http://schemas.openxmlformats.org/drawingml/2006/table">
            <a:tbl>
              <a:tblPr/>
              <a:tblGrid>
                <a:gridCol w="769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249">
                <a:tc>
                  <a:txBody>
                    <a:bodyPr/>
                    <a:lstStyle/>
                    <a:p>
                      <a:pPr marL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맥류</a:t>
                      </a:r>
                      <a:r>
                        <a:rPr lang="en-US" altLang="ko-KR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보리</a:t>
                      </a:r>
                      <a:r>
                        <a:rPr lang="en-US" altLang="ko-KR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밀 등</a:t>
                      </a:r>
                      <a:r>
                        <a:rPr lang="en-US" altLang="ko-KR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재배기술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49">
                <a:tc>
                  <a:txBody>
                    <a:bodyPr/>
                    <a:lstStyle/>
                    <a:p>
                      <a:pPr marL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3200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endParaRPr lang="ko-KR" altLang="en-US" sz="3200" kern="1200" spc="-136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49">
                <a:tc>
                  <a:txBody>
                    <a:bodyPr/>
                    <a:lstStyle/>
                    <a:p>
                      <a:pPr marL="0" algn="just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en-US" sz="3200" kern="1200" spc="-148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" y="327405"/>
            <a:ext cx="246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파종방법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7868" y="1089660"/>
            <a:ext cx="8208645" cy="5634355"/>
            <a:chOff x="467868" y="1089660"/>
            <a:chExt cx="8208645" cy="5634355"/>
          </a:xfrm>
        </p:grpSpPr>
        <p:sp>
          <p:nvSpPr>
            <p:cNvPr id="4" name="object 4"/>
            <p:cNvSpPr/>
            <p:nvPr/>
          </p:nvSpPr>
          <p:spPr>
            <a:xfrm>
              <a:off x="467868" y="1089660"/>
              <a:ext cx="8208264" cy="4158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63268" y="5256275"/>
              <a:ext cx="3101339" cy="146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0891" y="5317236"/>
              <a:ext cx="877061" cy="5204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3272" y="5297424"/>
              <a:ext cx="889254" cy="5341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2312" y="5248656"/>
              <a:ext cx="864235" cy="508000"/>
            </a:xfrm>
            <a:custGeom>
              <a:avLst/>
              <a:gdLst/>
              <a:ahLst/>
              <a:cxnLst/>
              <a:rect l="l" t="t" r="r" b="b"/>
              <a:pathLst>
                <a:path w="864235" h="508000">
                  <a:moveTo>
                    <a:pt x="779526" y="0"/>
                  </a:moveTo>
                  <a:lnTo>
                    <a:pt x="84581" y="0"/>
                  </a:lnTo>
                  <a:lnTo>
                    <a:pt x="51660" y="6643"/>
                  </a:lnTo>
                  <a:lnTo>
                    <a:pt x="24774" y="24765"/>
                  </a:lnTo>
                  <a:lnTo>
                    <a:pt x="6647" y="51649"/>
                  </a:lnTo>
                  <a:lnTo>
                    <a:pt x="0" y="84582"/>
                  </a:lnTo>
                  <a:lnTo>
                    <a:pt x="0" y="422910"/>
                  </a:lnTo>
                  <a:lnTo>
                    <a:pt x="6647" y="455831"/>
                  </a:lnTo>
                  <a:lnTo>
                    <a:pt x="24774" y="482717"/>
                  </a:lnTo>
                  <a:lnTo>
                    <a:pt x="51660" y="500844"/>
                  </a:lnTo>
                  <a:lnTo>
                    <a:pt x="84581" y="507492"/>
                  </a:lnTo>
                  <a:lnTo>
                    <a:pt x="779526" y="507492"/>
                  </a:lnTo>
                  <a:lnTo>
                    <a:pt x="812458" y="500844"/>
                  </a:lnTo>
                  <a:lnTo>
                    <a:pt x="839343" y="482717"/>
                  </a:lnTo>
                  <a:lnTo>
                    <a:pt x="857464" y="455831"/>
                  </a:lnTo>
                  <a:lnTo>
                    <a:pt x="864107" y="422910"/>
                  </a:lnTo>
                  <a:lnTo>
                    <a:pt x="864107" y="84582"/>
                  </a:lnTo>
                  <a:lnTo>
                    <a:pt x="857464" y="51649"/>
                  </a:lnTo>
                  <a:lnTo>
                    <a:pt x="839343" y="24765"/>
                  </a:lnTo>
                  <a:lnTo>
                    <a:pt x="812458" y="6643"/>
                  </a:lnTo>
                  <a:lnTo>
                    <a:pt x="7795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2312" y="5248656"/>
              <a:ext cx="864235" cy="508000"/>
            </a:xfrm>
            <a:custGeom>
              <a:avLst/>
              <a:gdLst/>
              <a:ahLst/>
              <a:cxnLst/>
              <a:rect l="l" t="t" r="r" b="b"/>
              <a:pathLst>
                <a:path w="864235" h="508000">
                  <a:moveTo>
                    <a:pt x="0" y="84582"/>
                  </a:moveTo>
                  <a:lnTo>
                    <a:pt x="6647" y="51649"/>
                  </a:lnTo>
                  <a:lnTo>
                    <a:pt x="24774" y="24765"/>
                  </a:lnTo>
                  <a:lnTo>
                    <a:pt x="51660" y="6643"/>
                  </a:lnTo>
                  <a:lnTo>
                    <a:pt x="84581" y="0"/>
                  </a:lnTo>
                  <a:lnTo>
                    <a:pt x="779526" y="0"/>
                  </a:lnTo>
                  <a:lnTo>
                    <a:pt x="812458" y="6643"/>
                  </a:lnTo>
                  <a:lnTo>
                    <a:pt x="839343" y="24765"/>
                  </a:lnTo>
                  <a:lnTo>
                    <a:pt x="857464" y="51649"/>
                  </a:lnTo>
                  <a:lnTo>
                    <a:pt x="864107" y="84582"/>
                  </a:lnTo>
                  <a:lnTo>
                    <a:pt x="864107" y="422910"/>
                  </a:lnTo>
                  <a:lnTo>
                    <a:pt x="857464" y="455831"/>
                  </a:lnTo>
                  <a:lnTo>
                    <a:pt x="839343" y="482717"/>
                  </a:lnTo>
                  <a:lnTo>
                    <a:pt x="812458" y="500844"/>
                  </a:lnTo>
                  <a:lnTo>
                    <a:pt x="779526" y="507492"/>
                  </a:lnTo>
                  <a:lnTo>
                    <a:pt x="84581" y="507492"/>
                  </a:lnTo>
                  <a:lnTo>
                    <a:pt x="51660" y="500844"/>
                  </a:lnTo>
                  <a:lnTo>
                    <a:pt x="24774" y="482717"/>
                  </a:lnTo>
                  <a:lnTo>
                    <a:pt x="6647" y="455831"/>
                  </a:lnTo>
                  <a:lnTo>
                    <a:pt x="0" y="422910"/>
                  </a:lnTo>
                  <a:lnTo>
                    <a:pt x="0" y="84582"/>
                  </a:lnTo>
                  <a:close/>
                </a:path>
              </a:pathLst>
            </a:custGeom>
            <a:ln w="12192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98905" y="5293309"/>
            <a:ext cx="6127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latin typeface="Malgun Gothic"/>
                <a:cs typeface="Malgun Gothic"/>
              </a:rPr>
              <a:t>동</a:t>
            </a:r>
            <a:r>
              <a:rPr sz="2000" b="1" spc="-180" dirty="0">
                <a:latin typeface="Malgun Gothic"/>
                <a:cs typeface="Malgun Gothic"/>
              </a:rPr>
              <a:t> </a:t>
            </a:r>
            <a:r>
              <a:rPr sz="2000" b="1" spc="5" dirty="0">
                <a:latin typeface="Malgun Gothic"/>
                <a:cs typeface="Malgun Gothic"/>
              </a:rPr>
              <a:t>해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16452" y="5285230"/>
            <a:ext cx="4483735" cy="1544320"/>
            <a:chOff x="3616452" y="5285230"/>
            <a:chExt cx="4483735" cy="1544320"/>
          </a:xfrm>
        </p:grpSpPr>
        <p:sp>
          <p:nvSpPr>
            <p:cNvPr id="12" name="object 12"/>
            <p:cNvSpPr/>
            <p:nvPr/>
          </p:nvSpPr>
          <p:spPr>
            <a:xfrm>
              <a:off x="5405628" y="5285230"/>
              <a:ext cx="2694431" cy="1455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16452" y="5568697"/>
              <a:ext cx="1900427" cy="12603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80460" y="5632704"/>
              <a:ext cx="1722119" cy="10820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61410" y="5613654"/>
              <a:ext cx="1760220" cy="1120140"/>
            </a:xfrm>
            <a:custGeom>
              <a:avLst/>
              <a:gdLst/>
              <a:ahLst/>
              <a:cxnLst/>
              <a:rect l="l" t="t" r="r" b="b"/>
              <a:pathLst>
                <a:path w="1760220" h="1120140">
                  <a:moveTo>
                    <a:pt x="0" y="1120140"/>
                  </a:moveTo>
                  <a:lnTo>
                    <a:pt x="1760219" y="1120140"/>
                  </a:lnTo>
                  <a:lnTo>
                    <a:pt x="1760219" y="0"/>
                  </a:lnTo>
                  <a:lnTo>
                    <a:pt x="0" y="0"/>
                  </a:lnTo>
                  <a:lnTo>
                    <a:pt x="0" y="112014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23638" y="6387795"/>
            <a:ext cx="1358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FFFF00"/>
                </a:solidFill>
                <a:latin typeface="Malgun Gothic"/>
                <a:cs typeface="Malgun Gothic"/>
              </a:rPr>
              <a:t>서릿발</a:t>
            </a:r>
            <a:r>
              <a:rPr sz="2000" b="1" spc="-204" dirty="0">
                <a:solidFill>
                  <a:srgbClr val="FFFF00"/>
                </a:solidFill>
                <a:latin typeface="Malgun Gothic"/>
                <a:cs typeface="Malgun Gothic"/>
              </a:rPr>
              <a:t> </a:t>
            </a:r>
            <a:r>
              <a:rPr sz="2000" b="1" spc="-25" dirty="0">
                <a:solidFill>
                  <a:srgbClr val="FFFF00"/>
                </a:solidFill>
                <a:latin typeface="Malgun Gothic"/>
                <a:cs typeface="Malgun Gothic"/>
              </a:rPr>
              <a:t>피해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" y="356996"/>
            <a:ext cx="52107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파종방법</a:t>
            </a:r>
            <a:r>
              <a:rPr lang="en-US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(</a:t>
            </a:r>
            <a:r>
              <a:rPr lang="ko-KR" altLang="en-US" sz="3600" b="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세조파</a:t>
            </a:r>
            <a:r>
              <a:rPr lang="en-US" altLang="ko-KR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)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3939" y="1772411"/>
            <a:ext cx="3336036" cy="1877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2911" y="1484375"/>
            <a:ext cx="2232660" cy="3968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1639" y="4221479"/>
            <a:ext cx="3336036" cy="1876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78" y="343280"/>
            <a:ext cx="296682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거름주기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0351" y="4652771"/>
            <a:ext cx="8197850" cy="617220"/>
            <a:chOff x="530351" y="4652771"/>
            <a:chExt cx="8197850" cy="617220"/>
          </a:xfrm>
        </p:grpSpPr>
        <p:sp>
          <p:nvSpPr>
            <p:cNvPr id="4" name="object 4"/>
            <p:cNvSpPr/>
            <p:nvPr/>
          </p:nvSpPr>
          <p:spPr>
            <a:xfrm>
              <a:off x="539495" y="4652771"/>
              <a:ext cx="8188452" cy="6126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4923" y="4730495"/>
              <a:ext cx="297180" cy="535305"/>
            </a:xfrm>
            <a:custGeom>
              <a:avLst/>
              <a:gdLst/>
              <a:ahLst/>
              <a:cxnLst/>
              <a:rect l="l" t="t" r="r" b="b"/>
              <a:pathLst>
                <a:path w="297180" h="535304">
                  <a:moveTo>
                    <a:pt x="222885" y="0"/>
                  </a:moveTo>
                  <a:lnTo>
                    <a:pt x="222885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2885" y="401192"/>
                  </a:lnTo>
                  <a:lnTo>
                    <a:pt x="222885" y="534923"/>
                  </a:lnTo>
                  <a:lnTo>
                    <a:pt x="297180" y="267461"/>
                  </a:lnTo>
                  <a:lnTo>
                    <a:pt x="22288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923" y="4730495"/>
              <a:ext cx="297180" cy="535305"/>
            </a:xfrm>
            <a:custGeom>
              <a:avLst/>
              <a:gdLst/>
              <a:ahLst/>
              <a:cxnLst/>
              <a:rect l="l" t="t" r="r" b="b"/>
              <a:pathLst>
                <a:path w="297180" h="535304">
                  <a:moveTo>
                    <a:pt x="0" y="133730"/>
                  </a:moveTo>
                  <a:lnTo>
                    <a:pt x="222885" y="133730"/>
                  </a:lnTo>
                  <a:lnTo>
                    <a:pt x="222885" y="0"/>
                  </a:lnTo>
                  <a:lnTo>
                    <a:pt x="297180" y="267461"/>
                  </a:lnTo>
                  <a:lnTo>
                    <a:pt x="222885" y="534923"/>
                  </a:lnTo>
                  <a:lnTo>
                    <a:pt x="222885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26935"/>
              </p:ext>
            </p:extLst>
          </p:nvPr>
        </p:nvGraphicFramePr>
        <p:xfrm>
          <a:off x="383247" y="1913382"/>
          <a:ext cx="8330562" cy="1895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400" spc="-28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N</a:t>
                      </a:r>
                      <a:r>
                        <a:rPr sz="2400" spc="-1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400" spc="-105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(질소)</a:t>
                      </a:r>
                      <a:endParaRPr sz="2400" dirty="0">
                        <a:latin typeface="Gulim"/>
                        <a:cs typeface="Gulim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2D6D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400" spc="-165" dirty="0">
                          <a:latin typeface="Gulim"/>
                          <a:cs typeface="Gulim"/>
                        </a:rPr>
                        <a:t>P</a:t>
                      </a:r>
                      <a:r>
                        <a:rPr sz="2400" spc="-247" baseline="-20833" dirty="0">
                          <a:latin typeface="Gulim"/>
                          <a:cs typeface="Gulim"/>
                        </a:rPr>
                        <a:t>2</a:t>
                      </a:r>
                      <a:r>
                        <a:rPr sz="2400" spc="-165" dirty="0">
                          <a:latin typeface="Gulim"/>
                          <a:cs typeface="Gulim"/>
                        </a:rPr>
                        <a:t>O</a:t>
                      </a:r>
                      <a:r>
                        <a:rPr sz="2400" spc="-247" baseline="-20833" dirty="0">
                          <a:latin typeface="Gulim"/>
                          <a:cs typeface="Gulim"/>
                        </a:rPr>
                        <a:t>5</a:t>
                      </a:r>
                      <a:r>
                        <a:rPr sz="2400" baseline="-20833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400" spc="-105" dirty="0">
                          <a:latin typeface="Gulim"/>
                          <a:cs typeface="Gulim"/>
                        </a:rPr>
                        <a:t>(인산)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2D6DD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400" spc="-190" dirty="0">
                          <a:latin typeface="Gulim"/>
                          <a:cs typeface="Gulim"/>
                        </a:rPr>
                        <a:t>K</a:t>
                      </a:r>
                      <a:r>
                        <a:rPr sz="2400" spc="-284" baseline="-20833" dirty="0">
                          <a:latin typeface="Gulim"/>
                          <a:cs typeface="Gulim"/>
                        </a:rPr>
                        <a:t>2</a:t>
                      </a:r>
                      <a:r>
                        <a:rPr sz="2400" spc="-190" dirty="0">
                          <a:latin typeface="Gulim"/>
                          <a:cs typeface="Gulim"/>
                        </a:rPr>
                        <a:t>O</a:t>
                      </a:r>
                      <a:r>
                        <a:rPr sz="2400" spc="-1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400" spc="-105" dirty="0">
                          <a:latin typeface="Gulim"/>
                          <a:cs typeface="Gulim"/>
                        </a:rPr>
                        <a:t>(칼리)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2D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09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2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9</a:t>
                      </a:r>
                      <a:endParaRPr sz="2400" dirty="0">
                        <a:latin typeface="Gulim"/>
                        <a:cs typeface="Gulim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(</a:t>
                      </a:r>
                      <a:r>
                        <a:rPr lang="ko-KR" altLang="en-US" sz="2400" spc="-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요소 </a:t>
                      </a:r>
                      <a:r>
                        <a:rPr lang="en-US" altLang="ko-KR" sz="2400" spc="-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20</a:t>
                      </a:r>
                      <a:r>
                        <a:rPr sz="2400" spc="-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2400" dirty="0">
                        <a:latin typeface="Gulim"/>
                        <a:cs typeface="Gulim"/>
                      </a:endParaRPr>
                    </a:p>
                  </a:txBody>
                  <a:tcPr marL="0" marR="0" marT="189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400" spc="2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</a:t>
                      </a:r>
                      <a:r>
                        <a:rPr lang="en-US" sz="2400" spc="2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.</a:t>
                      </a:r>
                      <a:r>
                        <a:rPr sz="2400" spc="2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</a:t>
                      </a:r>
                      <a:endParaRPr lang="en-US" sz="2400" spc="20" dirty="0">
                        <a:solidFill>
                          <a:srgbClr val="0000FF"/>
                        </a:solidFill>
                        <a:latin typeface="Gulim"/>
                        <a:cs typeface="Gulim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lang="en-US" sz="2400" spc="2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(</a:t>
                      </a:r>
                      <a:r>
                        <a:rPr lang="ko-KR" altLang="en-US" sz="2400" spc="20" dirty="0" err="1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용과린</a:t>
                      </a:r>
                      <a:r>
                        <a:rPr lang="ko-KR" altLang="en-US" sz="2400" spc="2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lang="en-US" sz="2400" spc="2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37)</a:t>
                      </a:r>
                      <a:endParaRPr sz="2400" dirty="0">
                        <a:latin typeface="Gulim"/>
                        <a:cs typeface="Gulim"/>
                      </a:endParaRPr>
                    </a:p>
                  </a:txBody>
                  <a:tcPr marL="0" marR="0" marT="234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400" spc="2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</a:t>
                      </a:r>
                      <a:r>
                        <a:rPr lang="en-US" sz="2400" spc="2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.</a:t>
                      </a:r>
                      <a:r>
                        <a:rPr sz="2400" spc="2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9</a:t>
                      </a:r>
                      <a:endParaRPr lang="en-US" sz="2400" spc="25" dirty="0">
                        <a:solidFill>
                          <a:srgbClr val="0000FF"/>
                        </a:solidFill>
                        <a:latin typeface="Gulim"/>
                        <a:cs typeface="Gulim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lang="en-US" sz="2400" spc="2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(</a:t>
                      </a:r>
                      <a:r>
                        <a:rPr lang="ko-KR" altLang="en-US" sz="2400" spc="25" dirty="0" err="1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염화카리</a:t>
                      </a:r>
                      <a:r>
                        <a:rPr lang="ko-KR" altLang="en-US" sz="2400" spc="2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lang="en-US" altLang="ko-KR" sz="2400" spc="2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7)</a:t>
                      </a:r>
                      <a:endParaRPr sz="2400" dirty="0">
                        <a:latin typeface="Gulim"/>
                        <a:cs typeface="Gulim"/>
                      </a:endParaRPr>
                    </a:p>
                  </a:txBody>
                  <a:tcPr marL="0" marR="0" marT="234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424810" y="1314450"/>
            <a:ext cx="41916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 err="1">
                <a:latin typeface="Gulim"/>
                <a:cs typeface="Gulim"/>
              </a:rPr>
              <a:t>표준</a:t>
            </a:r>
            <a:r>
              <a:rPr sz="3200" b="1" dirty="0">
                <a:latin typeface="Gulim"/>
                <a:cs typeface="Gulim"/>
              </a:rPr>
              <a:t> 시비량</a:t>
            </a:r>
            <a:r>
              <a:rPr sz="3200" b="1" spc="-80" dirty="0">
                <a:latin typeface="Gulim"/>
                <a:cs typeface="Gulim"/>
              </a:rPr>
              <a:t> (kg/</a:t>
            </a:r>
            <a:r>
              <a:rPr lang="en-US" sz="3200" b="1" spc="-80" dirty="0">
                <a:latin typeface="Gulim"/>
                <a:cs typeface="Gulim"/>
              </a:rPr>
              <a:t>10</a:t>
            </a:r>
            <a:r>
              <a:rPr sz="3200" b="1" spc="-80" dirty="0">
                <a:latin typeface="Gulim"/>
                <a:cs typeface="Gulim"/>
              </a:rPr>
              <a:t>a)</a:t>
            </a:r>
            <a:endParaRPr sz="3200" b="1" dirty="0">
              <a:latin typeface="Gulim"/>
              <a:cs typeface="Guli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4321" y="3924172"/>
            <a:ext cx="212725" cy="269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3121" y="3924172"/>
            <a:ext cx="212725" cy="269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1148" y="3854322"/>
            <a:ext cx="7559675" cy="20261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5520" algn="l"/>
              </a:tabLst>
            </a:pPr>
            <a:r>
              <a:rPr sz="2400" spc="-405" dirty="0">
                <a:latin typeface="Gulim"/>
                <a:cs typeface="Gulim"/>
              </a:rPr>
              <a:t>* </a:t>
            </a:r>
            <a:r>
              <a:rPr lang="en-US" sz="2400" spc="-405" dirty="0">
                <a:latin typeface="Gulim"/>
                <a:cs typeface="Gulim"/>
              </a:rPr>
              <a:t> </a:t>
            </a:r>
            <a:r>
              <a:rPr sz="2400" spc="-120" dirty="0" err="1">
                <a:latin typeface="Gulim"/>
                <a:cs typeface="Gulim"/>
              </a:rPr>
              <a:t>질소비료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204" dirty="0">
                <a:latin typeface="Gulim"/>
                <a:cs typeface="Gulim"/>
              </a:rPr>
              <a:t>: </a:t>
            </a:r>
            <a:r>
              <a:rPr lang="ko-KR" altLang="en-US" sz="2400" spc="-204" dirty="0" err="1">
                <a:latin typeface="Gulim"/>
                <a:cs typeface="Gulim"/>
              </a:rPr>
              <a:t>기비</a:t>
            </a:r>
            <a:r>
              <a:rPr lang="en-US" sz="2400" spc="-110" dirty="0">
                <a:latin typeface="Gulim"/>
                <a:cs typeface="Gulim"/>
              </a:rPr>
              <a:t> 5</a:t>
            </a:r>
            <a:r>
              <a:rPr sz="2400" spc="-175" dirty="0">
                <a:solidFill>
                  <a:srgbClr val="0000FF"/>
                </a:solidFill>
                <a:latin typeface="Gulim"/>
                <a:cs typeface="Gulim"/>
              </a:rPr>
              <a:t>0</a:t>
            </a:r>
            <a:r>
              <a:rPr lang="en-US" sz="2400" spc="-175" dirty="0">
                <a:solidFill>
                  <a:srgbClr val="0000FF"/>
                </a:solidFill>
                <a:latin typeface="Gulim"/>
                <a:cs typeface="Gulim"/>
              </a:rPr>
              <a:t>       ,</a:t>
            </a:r>
            <a:r>
              <a:rPr lang="ko-KR" altLang="en-US" sz="2400" spc="-175" dirty="0" err="1">
                <a:solidFill>
                  <a:srgbClr val="0000FF"/>
                </a:solidFill>
                <a:latin typeface="Gulim"/>
                <a:cs typeface="Gulim"/>
              </a:rPr>
              <a:t>웃</a:t>
            </a:r>
            <a:r>
              <a:rPr sz="2400" spc="-105" dirty="0" err="1">
                <a:latin typeface="Gulim"/>
                <a:cs typeface="Gulim"/>
              </a:rPr>
              <a:t>거름</a:t>
            </a:r>
            <a:r>
              <a:rPr sz="2400" spc="-295" dirty="0">
                <a:latin typeface="Gulim"/>
                <a:cs typeface="Gulim"/>
              </a:rPr>
              <a:t> </a:t>
            </a:r>
            <a:r>
              <a:rPr lang="en-US" sz="2400" spc="-295" dirty="0">
                <a:latin typeface="Gulim"/>
                <a:cs typeface="Gulim"/>
              </a:rPr>
              <a:t>5</a:t>
            </a:r>
            <a:r>
              <a:rPr sz="2400" spc="-60" dirty="0">
                <a:solidFill>
                  <a:srgbClr val="0000FF"/>
                </a:solidFill>
                <a:latin typeface="Gulim"/>
                <a:cs typeface="Gulim"/>
              </a:rPr>
              <a:t>0	</a:t>
            </a:r>
            <a:endParaRPr lang="en-US" sz="2400" spc="-60" dirty="0">
              <a:solidFill>
                <a:srgbClr val="0000FF"/>
              </a:solidFill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5520" algn="l"/>
              </a:tabLst>
            </a:pPr>
            <a:r>
              <a:rPr lang="en-US" sz="3400" dirty="0">
                <a:latin typeface="Gulim"/>
                <a:cs typeface="Gulim"/>
              </a:rPr>
              <a:t> </a:t>
            </a:r>
            <a:r>
              <a:rPr lang="en-US" sz="2800" dirty="0">
                <a:latin typeface="Gulim"/>
                <a:cs typeface="Gulim"/>
              </a:rPr>
              <a:t>- </a:t>
            </a:r>
            <a:r>
              <a:rPr lang="ko-KR" altLang="en-US" sz="2800" dirty="0">
                <a:solidFill>
                  <a:srgbClr val="FF0000"/>
                </a:solidFill>
                <a:latin typeface="Gulim"/>
                <a:cs typeface="Gulim"/>
              </a:rPr>
              <a:t>유기질 비료 </a:t>
            </a:r>
            <a:r>
              <a:rPr lang="en-US" altLang="ko-KR" sz="2800" dirty="0">
                <a:solidFill>
                  <a:srgbClr val="FF0000"/>
                </a:solidFill>
                <a:latin typeface="Gulim"/>
                <a:cs typeface="Gulim"/>
              </a:rPr>
              <a:t>: 1,200kg, </a:t>
            </a:r>
            <a:r>
              <a:rPr lang="ko-KR" altLang="en-US" sz="2800" dirty="0" err="1">
                <a:solidFill>
                  <a:srgbClr val="FF0000"/>
                </a:solidFill>
                <a:latin typeface="Gulim"/>
                <a:cs typeface="Gulim"/>
              </a:rPr>
              <a:t>농용석회</a:t>
            </a:r>
            <a:r>
              <a:rPr lang="ko-KR" altLang="en-US" sz="280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Gulim"/>
                <a:cs typeface="Gulim"/>
              </a:rPr>
              <a:t>200kg</a:t>
            </a:r>
            <a:endParaRPr sz="2800" dirty="0">
              <a:solidFill>
                <a:srgbClr val="FF0000"/>
              </a:solidFill>
              <a:latin typeface="Gulim"/>
              <a:cs typeface="Gulim"/>
            </a:endParaRPr>
          </a:p>
          <a:p>
            <a:pPr marL="65405">
              <a:lnSpc>
                <a:spcPct val="100000"/>
              </a:lnSpc>
            </a:pPr>
            <a:r>
              <a:rPr sz="2400" spc="-120" dirty="0">
                <a:solidFill>
                  <a:srgbClr val="0000FF"/>
                </a:solidFill>
                <a:latin typeface="Gulim"/>
                <a:cs typeface="Gulim"/>
              </a:rPr>
              <a:t>진단시비</a:t>
            </a:r>
            <a:r>
              <a:rPr sz="2400" spc="-29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400" spc="-204" dirty="0">
                <a:latin typeface="Gulim"/>
                <a:cs typeface="Gulim"/>
              </a:rPr>
              <a:t>:</a:t>
            </a:r>
            <a:r>
              <a:rPr sz="2400" spc="-295" dirty="0">
                <a:latin typeface="Gulim"/>
                <a:cs typeface="Gulim"/>
              </a:rPr>
              <a:t> </a:t>
            </a:r>
            <a:r>
              <a:rPr sz="2400" spc="-120" dirty="0">
                <a:latin typeface="Gulim"/>
                <a:cs typeface="Gulim"/>
              </a:rPr>
              <a:t>토양분석</a:t>
            </a:r>
            <a:r>
              <a:rPr sz="2400" spc="-2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후</a:t>
            </a:r>
            <a:r>
              <a:rPr sz="2400" spc="-310" dirty="0">
                <a:latin typeface="Gulim"/>
                <a:cs typeface="Gulim"/>
              </a:rPr>
              <a:t> </a:t>
            </a:r>
            <a:r>
              <a:rPr sz="2400" spc="-130" dirty="0">
                <a:solidFill>
                  <a:srgbClr val="FF0000"/>
                </a:solidFill>
                <a:latin typeface="Gulim"/>
                <a:cs typeface="Gulim"/>
              </a:rPr>
              <a:t>시비처방</a:t>
            </a:r>
            <a:r>
              <a:rPr sz="2400" spc="-130" dirty="0">
                <a:latin typeface="Gulim"/>
                <a:cs typeface="Gulim"/>
              </a:rPr>
              <a:t>에</a:t>
            </a:r>
            <a:r>
              <a:rPr sz="2400" spc="-275" dirty="0">
                <a:latin typeface="Gulim"/>
                <a:cs typeface="Gulim"/>
              </a:rPr>
              <a:t> </a:t>
            </a:r>
            <a:r>
              <a:rPr sz="2400" spc="-180" dirty="0">
                <a:latin typeface="Gulim"/>
                <a:cs typeface="Gulim"/>
              </a:rPr>
              <a:t>따름(</a:t>
            </a:r>
            <a:r>
              <a:rPr sz="2400" spc="-180" dirty="0" err="1">
                <a:latin typeface="Gulim"/>
                <a:cs typeface="Gulim"/>
              </a:rPr>
              <a:t>시군농업기술센터</a:t>
            </a:r>
            <a:r>
              <a:rPr sz="2400" spc="-180" dirty="0">
                <a:latin typeface="Gulim"/>
                <a:cs typeface="Gulim"/>
              </a:rPr>
              <a:t>)</a:t>
            </a:r>
            <a:endParaRPr lang="en-US" sz="2400" spc="-180" dirty="0">
              <a:latin typeface="Gulim"/>
              <a:cs typeface="Gulim"/>
            </a:endParaRPr>
          </a:p>
          <a:p>
            <a:pPr marL="65405">
              <a:lnSpc>
                <a:spcPct val="100000"/>
              </a:lnSpc>
            </a:pPr>
            <a:endParaRPr lang="en-US" sz="2400" dirty="0">
              <a:latin typeface="Gulim"/>
              <a:cs typeface="Gulim"/>
            </a:endParaRPr>
          </a:p>
          <a:p>
            <a:pPr marL="65405">
              <a:lnSpc>
                <a:spcPct val="100000"/>
              </a:lnSpc>
            </a:pPr>
            <a:r>
              <a:rPr lang="ko-KR" altLang="en-US" sz="2400" dirty="0">
                <a:latin typeface="Gulim"/>
                <a:cs typeface="Gulim"/>
              </a:rPr>
              <a:t>웃거름 주는 시기 </a:t>
            </a:r>
            <a:r>
              <a:rPr lang="en-US" altLang="ko-KR" sz="2400" dirty="0">
                <a:latin typeface="Gulim"/>
                <a:cs typeface="Gulim"/>
              </a:rPr>
              <a:t>: 2</a:t>
            </a:r>
            <a:r>
              <a:rPr lang="ko-KR" altLang="en-US" sz="2400" dirty="0">
                <a:latin typeface="Gulim"/>
                <a:cs typeface="Gulim"/>
              </a:rPr>
              <a:t>월 중하순 </a:t>
            </a:r>
            <a:r>
              <a:rPr lang="ko-KR" altLang="en-US" sz="2400" dirty="0" err="1">
                <a:latin typeface="Gulim"/>
                <a:cs typeface="Gulim"/>
              </a:rPr>
              <a:t>해동시</a:t>
            </a:r>
            <a:r>
              <a:rPr lang="ko-KR" altLang="en-US" sz="2400" dirty="0">
                <a:latin typeface="Gulim"/>
                <a:cs typeface="Gulim"/>
              </a:rPr>
              <a:t> 요소 </a:t>
            </a:r>
            <a:r>
              <a:rPr lang="en-US" altLang="ko-KR" sz="2400" dirty="0">
                <a:latin typeface="Gulim"/>
                <a:cs typeface="Gulim"/>
              </a:rPr>
              <a:t>50%</a:t>
            </a:r>
            <a:endParaRPr sz="2400" dirty="0">
              <a:latin typeface="Gulim"/>
              <a:cs typeface="Gulim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78" y="339090"/>
            <a:ext cx="6437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토양진단</a:t>
            </a:r>
            <a:r>
              <a:rPr sz="3600" b="0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2800" b="0" spc="-12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(흙토람, </a:t>
            </a:r>
            <a:r>
              <a:rPr sz="2800" b="0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농업기술센터</a:t>
            </a:r>
            <a:r>
              <a:rPr sz="2800" b="0" spc="8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2800" b="0" spc="-8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의뢰)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80076" y="2205227"/>
            <a:ext cx="3712464" cy="4104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86611" y="1162303"/>
            <a:ext cx="614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6115" algn="l"/>
              </a:tabLst>
            </a:pPr>
            <a:r>
              <a:rPr sz="1800" spc="-80" dirty="0">
                <a:latin typeface="Gulim"/>
                <a:cs typeface="Gulim"/>
              </a:rPr>
              <a:t>&lt;흙토람</a:t>
            </a:r>
            <a:r>
              <a:rPr sz="1800" spc="15" dirty="0">
                <a:latin typeface="Gulim"/>
                <a:cs typeface="Gulim"/>
              </a:rPr>
              <a:t> </a:t>
            </a:r>
            <a:r>
              <a:rPr sz="1800" spc="-65" dirty="0">
                <a:latin typeface="Gulim"/>
                <a:cs typeface="Gulim"/>
              </a:rPr>
              <a:t>홈페이지&gt;	</a:t>
            </a:r>
            <a:r>
              <a:rPr sz="1800" spc="-80" dirty="0">
                <a:latin typeface="Gulim"/>
                <a:cs typeface="Gulim"/>
              </a:rPr>
              <a:t>&lt;필지별</a:t>
            </a:r>
            <a:r>
              <a:rPr sz="1800" spc="-55" dirty="0">
                <a:latin typeface="Gulim"/>
                <a:cs typeface="Gulim"/>
              </a:rPr>
              <a:t> </a:t>
            </a:r>
            <a:r>
              <a:rPr sz="1800" spc="-80" dirty="0">
                <a:latin typeface="Gulim"/>
                <a:cs typeface="Gulim"/>
              </a:rPr>
              <a:t>처방전&gt;</a:t>
            </a:r>
            <a:endParaRPr sz="18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1459" y="1699260"/>
            <a:ext cx="4872355" cy="4914900"/>
            <a:chOff x="251459" y="1699260"/>
            <a:chExt cx="4872355" cy="4914900"/>
          </a:xfrm>
        </p:grpSpPr>
        <p:sp>
          <p:nvSpPr>
            <p:cNvPr id="6" name="object 6"/>
            <p:cNvSpPr/>
            <p:nvPr/>
          </p:nvSpPr>
          <p:spPr>
            <a:xfrm>
              <a:off x="251459" y="1699260"/>
              <a:ext cx="4872228" cy="4914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5231" y="4005072"/>
              <a:ext cx="1287780" cy="730250"/>
            </a:xfrm>
            <a:custGeom>
              <a:avLst/>
              <a:gdLst/>
              <a:ahLst/>
              <a:cxnLst/>
              <a:rect l="l" t="t" r="r" b="b"/>
              <a:pathLst>
                <a:path w="1287780" h="730250">
                  <a:moveTo>
                    <a:pt x="0" y="359663"/>
                  </a:moveTo>
                  <a:lnTo>
                    <a:pt x="3121" y="306517"/>
                  </a:lnTo>
                  <a:lnTo>
                    <a:pt x="12190" y="255791"/>
                  </a:lnTo>
                  <a:lnTo>
                    <a:pt x="26762" y="208042"/>
                  </a:lnTo>
                  <a:lnTo>
                    <a:pt x="46390" y="163827"/>
                  </a:lnTo>
                  <a:lnTo>
                    <a:pt x="70632" y="123701"/>
                  </a:lnTo>
                  <a:lnTo>
                    <a:pt x="99041" y="88222"/>
                  </a:lnTo>
                  <a:lnTo>
                    <a:pt x="131173" y="57946"/>
                  </a:lnTo>
                  <a:lnTo>
                    <a:pt x="166584" y="33429"/>
                  </a:lnTo>
                  <a:lnTo>
                    <a:pt x="204828" y="15228"/>
                  </a:lnTo>
                  <a:lnTo>
                    <a:pt x="245460" y="3899"/>
                  </a:lnTo>
                  <a:lnTo>
                    <a:pt x="288036" y="0"/>
                  </a:lnTo>
                  <a:lnTo>
                    <a:pt x="330611" y="3899"/>
                  </a:lnTo>
                  <a:lnTo>
                    <a:pt x="371243" y="15228"/>
                  </a:lnTo>
                  <a:lnTo>
                    <a:pt x="409487" y="33429"/>
                  </a:lnTo>
                  <a:lnTo>
                    <a:pt x="444898" y="57946"/>
                  </a:lnTo>
                  <a:lnTo>
                    <a:pt x="477030" y="88222"/>
                  </a:lnTo>
                  <a:lnTo>
                    <a:pt x="505439" y="123701"/>
                  </a:lnTo>
                  <a:lnTo>
                    <a:pt x="529681" y="163827"/>
                  </a:lnTo>
                  <a:lnTo>
                    <a:pt x="549309" y="208042"/>
                  </a:lnTo>
                  <a:lnTo>
                    <a:pt x="563881" y="255791"/>
                  </a:lnTo>
                  <a:lnTo>
                    <a:pt x="572950" y="306517"/>
                  </a:lnTo>
                  <a:lnTo>
                    <a:pt x="576072" y="359663"/>
                  </a:lnTo>
                  <a:lnTo>
                    <a:pt x="572950" y="412810"/>
                  </a:lnTo>
                  <a:lnTo>
                    <a:pt x="563881" y="463536"/>
                  </a:lnTo>
                  <a:lnTo>
                    <a:pt x="549309" y="511285"/>
                  </a:lnTo>
                  <a:lnTo>
                    <a:pt x="529681" y="555500"/>
                  </a:lnTo>
                  <a:lnTo>
                    <a:pt x="505439" y="595626"/>
                  </a:lnTo>
                  <a:lnTo>
                    <a:pt x="477030" y="631105"/>
                  </a:lnTo>
                  <a:lnTo>
                    <a:pt x="444898" y="661381"/>
                  </a:lnTo>
                  <a:lnTo>
                    <a:pt x="409487" y="685898"/>
                  </a:lnTo>
                  <a:lnTo>
                    <a:pt x="371243" y="704099"/>
                  </a:lnTo>
                  <a:lnTo>
                    <a:pt x="330611" y="715428"/>
                  </a:lnTo>
                  <a:lnTo>
                    <a:pt x="288036" y="719327"/>
                  </a:lnTo>
                  <a:lnTo>
                    <a:pt x="245460" y="715428"/>
                  </a:lnTo>
                  <a:lnTo>
                    <a:pt x="204828" y="704099"/>
                  </a:lnTo>
                  <a:lnTo>
                    <a:pt x="166584" y="685898"/>
                  </a:lnTo>
                  <a:lnTo>
                    <a:pt x="131173" y="661381"/>
                  </a:lnTo>
                  <a:lnTo>
                    <a:pt x="99041" y="631105"/>
                  </a:lnTo>
                  <a:lnTo>
                    <a:pt x="70632" y="595626"/>
                  </a:lnTo>
                  <a:lnTo>
                    <a:pt x="46390" y="555500"/>
                  </a:lnTo>
                  <a:lnTo>
                    <a:pt x="26762" y="511285"/>
                  </a:lnTo>
                  <a:lnTo>
                    <a:pt x="12190" y="463536"/>
                  </a:lnTo>
                  <a:lnTo>
                    <a:pt x="3121" y="412810"/>
                  </a:lnTo>
                  <a:lnTo>
                    <a:pt x="0" y="359663"/>
                  </a:lnTo>
                  <a:close/>
                </a:path>
                <a:path w="1287780" h="730250">
                  <a:moveTo>
                    <a:pt x="711707" y="370331"/>
                  </a:moveTo>
                  <a:lnTo>
                    <a:pt x="714829" y="317185"/>
                  </a:lnTo>
                  <a:lnTo>
                    <a:pt x="723898" y="266459"/>
                  </a:lnTo>
                  <a:lnTo>
                    <a:pt x="738470" y="218710"/>
                  </a:lnTo>
                  <a:lnTo>
                    <a:pt x="758098" y="174495"/>
                  </a:lnTo>
                  <a:lnTo>
                    <a:pt x="782340" y="134369"/>
                  </a:lnTo>
                  <a:lnTo>
                    <a:pt x="810749" y="98890"/>
                  </a:lnTo>
                  <a:lnTo>
                    <a:pt x="842881" y="68614"/>
                  </a:lnTo>
                  <a:lnTo>
                    <a:pt x="878292" y="44097"/>
                  </a:lnTo>
                  <a:lnTo>
                    <a:pt x="916536" y="25896"/>
                  </a:lnTo>
                  <a:lnTo>
                    <a:pt x="957168" y="14567"/>
                  </a:lnTo>
                  <a:lnTo>
                    <a:pt x="999744" y="10667"/>
                  </a:lnTo>
                  <a:lnTo>
                    <a:pt x="1042319" y="14567"/>
                  </a:lnTo>
                  <a:lnTo>
                    <a:pt x="1082951" y="25896"/>
                  </a:lnTo>
                  <a:lnTo>
                    <a:pt x="1121195" y="44097"/>
                  </a:lnTo>
                  <a:lnTo>
                    <a:pt x="1156606" y="68614"/>
                  </a:lnTo>
                  <a:lnTo>
                    <a:pt x="1188738" y="98890"/>
                  </a:lnTo>
                  <a:lnTo>
                    <a:pt x="1217147" y="134369"/>
                  </a:lnTo>
                  <a:lnTo>
                    <a:pt x="1241389" y="174495"/>
                  </a:lnTo>
                  <a:lnTo>
                    <a:pt x="1261017" y="218710"/>
                  </a:lnTo>
                  <a:lnTo>
                    <a:pt x="1275589" y="266459"/>
                  </a:lnTo>
                  <a:lnTo>
                    <a:pt x="1284658" y="317185"/>
                  </a:lnTo>
                  <a:lnTo>
                    <a:pt x="1287780" y="370331"/>
                  </a:lnTo>
                  <a:lnTo>
                    <a:pt x="1284658" y="423478"/>
                  </a:lnTo>
                  <a:lnTo>
                    <a:pt x="1275589" y="474204"/>
                  </a:lnTo>
                  <a:lnTo>
                    <a:pt x="1261017" y="521953"/>
                  </a:lnTo>
                  <a:lnTo>
                    <a:pt x="1241389" y="566168"/>
                  </a:lnTo>
                  <a:lnTo>
                    <a:pt x="1217147" y="606294"/>
                  </a:lnTo>
                  <a:lnTo>
                    <a:pt x="1188738" y="641773"/>
                  </a:lnTo>
                  <a:lnTo>
                    <a:pt x="1156606" y="672049"/>
                  </a:lnTo>
                  <a:lnTo>
                    <a:pt x="1121195" y="696566"/>
                  </a:lnTo>
                  <a:lnTo>
                    <a:pt x="1082951" y="714767"/>
                  </a:lnTo>
                  <a:lnTo>
                    <a:pt x="1042319" y="726096"/>
                  </a:lnTo>
                  <a:lnTo>
                    <a:pt x="999744" y="729995"/>
                  </a:lnTo>
                  <a:lnTo>
                    <a:pt x="957168" y="726096"/>
                  </a:lnTo>
                  <a:lnTo>
                    <a:pt x="916536" y="714767"/>
                  </a:lnTo>
                  <a:lnTo>
                    <a:pt x="878292" y="696566"/>
                  </a:lnTo>
                  <a:lnTo>
                    <a:pt x="842881" y="672049"/>
                  </a:lnTo>
                  <a:lnTo>
                    <a:pt x="810749" y="641773"/>
                  </a:lnTo>
                  <a:lnTo>
                    <a:pt x="782340" y="606294"/>
                  </a:lnTo>
                  <a:lnTo>
                    <a:pt x="758098" y="566168"/>
                  </a:lnTo>
                  <a:lnTo>
                    <a:pt x="738470" y="521953"/>
                  </a:lnTo>
                  <a:lnTo>
                    <a:pt x="723898" y="474204"/>
                  </a:lnTo>
                  <a:lnTo>
                    <a:pt x="714829" y="423478"/>
                  </a:lnTo>
                  <a:lnTo>
                    <a:pt x="711707" y="370331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371602"/>
            <a:ext cx="57277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기상재해 등 재배관리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469" y="1068175"/>
            <a:ext cx="8384540" cy="43864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sz="2800" b="1" spc="-135" dirty="0">
                <a:latin typeface="Malgun Gothic"/>
                <a:cs typeface="Malgun Gothic"/>
              </a:rPr>
              <a:t> </a:t>
            </a:r>
            <a:r>
              <a:rPr lang="en-US" sz="2800" b="1" spc="-135" dirty="0">
                <a:latin typeface="Malgun Gothic"/>
                <a:cs typeface="Malgun Gothic"/>
              </a:rPr>
              <a:t>- </a:t>
            </a:r>
            <a:r>
              <a:rPr lang="ko-KR" altLang="en-US" sz="2800" b="1" spc="-135" dirty="0" err="1">
                <a:latin typeface="Malgun Gothic"/>
                <a:cs typeface="Malgun Gothic"/>
              </a:rPr>
              <a:t>흙넣기</a:t>
            </a:r>
            <a:r>
              <a:rPr lang="ko-KR" altLang="en-US" sz="2800" b="1" spc="-135" dirty="0">
                <a:latin typeface="Malgun Gothic"/>
                <a:cs typeface="Malgun Gothic"/>
              </a:rPr>
              <a:t> 작업 </a:t>
            </a:r>
            <a:r>
              <a:rPr lang="en-US" altLang="ko-KR" sz="2800" b="1" spc="-135" dirty="0">
                <a:latin typeface="Malgun Gothic"/>
                <a:cs typeface="Malgun Gothic"/>
              </a:rPr>
              <a:t>: 11</a:t>
            </a:r>
            <a:r>
              <a:rPr lang="ko-KR" altLang="en-US" sz="2800" b="1" spc="-135" dirty="0">
                <a:latin typeface="Malgun Gothic"/>
                <a:cs typeface="Malgun Gothic"/>
              </a:rPr>
              <a:t>월 하순</a:t>
            </a:r>
            <a:r>
              <a:rPr lang="en-US" altLang="ko-KR" sz="2800" b="1" spc="-135" dirty="0">
                <a:latin typeface="Malgun Gothic"/>
                <a:cs typeface="Malgun Gothic"/>
              </a:rPr>
              <a:t>, 2</a:t>
            </a:r>
            <a:r>
              <a:rPr lang="ko-KR" altLang="en-US" sz="2800" b="1" spc="-135" dirty="0">
                <a:latin typeface="Malgun Gothic"/>
                <a:cs typeface="Malgun Gothic"/>
              </a:rPr>
              <a:t>월 하순에 동사피해</a:t>
            </a:r>
            <a:endParaRPr lang="en-US" altLang="ko-KR" sz="2800" b="1" spc="-135" dirty="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lang="en-US" sz="2800" b="1" dirty="0">
                <a:latin typeface="Malgun Gothic"/>
                <a:cs typeface="Malgun Gothic"/>
              </a:rPr>
              <a:t>   </a:t>
            </a:r>
            <a:r>
              <a:rPr lang="ko-KR" altLang="en-US" sz="2800" b="1" dirty="0">
                <a:latin typeface="Malgun Gothic"/>
                <a:cs typeface="Malgun Gothic"/>
              </a:rPr>
              <a:t>방지와 서릿발 피해</a:t>
            </a:r>
            <a:r>
              <a:rPr lang="en-US" altLang="ko-KR" sz="2800" b="1" dirty="0">
                <a:latin typeface="Malgun Gothic"/>
                <a:cs typeface="Malgun Gothic"/>
              </a:rPr>
              <a:t>, </a:t>
            </a:r>
            <a:r>
              <a:rPr lang="ko-KR" altLang="en-US" sz="2800" b="1" dirty="0">
                <a:latin typeface="Malgun Gothic"/>
                <a:cs typeface="Malgun Gothic"/>
              </a:rPr>
              <a:t>도복방지를 위해 실시</a:t>
            </a:r>
            <a:endParaRPr lang="en-US" altLang="ko-KR" sz="2800" b="1" dirty="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lang="en-US" altLang="ko-KR" sz="2800" b="1" dirty="0">
                <a:latin typeface="Malgun Gothic"/>
                <a:cs typeface="Malgun Gothic"/>
              </a:rPr>
              <a:t> - </a:t>
            </a:r>
            <a:r>
              <a:rPr lang="ko-KR" altLang="en-US" sz="2800" b="1" dirty="0">
                <a:latin typeface="Malgun Gothic"/>
                <a:cs typeface="Malgun Gothic"/>
              </a:rPr>
              <a:t>배수작업 </a:t>
            </a:r>
            <a:r>
              <a:rPr lang="en-US" altLang="ko-KR" sz="2800" b="1" dirty="0">
                <a:latin typeface="Malgun Gothic"/>
                <a:cs typeface="Malgun Gothic"/>
              </a:rPr>
              <a:t>: </a:t>
            </a:r>
            <a:r>
              <a:rPr lang="ko-KR" altLang="en-US" sz="2800" b="1" dirty="0" err="1">
                <a:latin typeface="Malgun Gothic"/>
                <a:cs typeface="Malgun Gothic"/>
              </a:rPr>
              <a:t>파종시</a:t>
            </a:r>
            <a:r>
              <a:rPr lang="ko-KR" altLang="en-US" sz="2800" b="1" dirty="0">
                <a:latin typeface="Malgun Gothic"/>
                <a:cs typeface="Malgun Gothic"/>
              </a:rPr>
              <a:t> 배수구 정비</a:t>
            </a:r>
            <a:r>
              <a:rPr lang="en-US" altLang="ko-KR" sz="2800" b="1" dirty="0">
                <a:latin typeface="Malgun Gothic"/>
                <a:cs typeface="Malgun Gothic"/>
              </a:rPr>
              <a:t>(</a:t>
            </a:r>
            <a:r>
              <a:rPr lang="ko-KR" altLang="en-US" sz="2800" b="1" dirty="0" err="1">
                <a:latin typeface="Malgun Gothic"/>
                <a:cs typeface="Malgun Gothic"/>
              </a:rPr>
              <a:t>논파종</a:t>
            </a:r>
            <a:r>
              <a:rPr lang="ko-KR" altLang="en-US" sz="2800" b="1" dirty="0">
                <a:latin typeface="Malgun Gothic"/>
                <a:cs typeface="Malgun Gothic"/>
              </a:rPr>
              <a:t> 시 </a:t>
            </a:r>
            <a:r>
              <a:rPr lang="en-US" altLang="ko-KR" sz="2800" b="1" dirty="0">
                <a:latin typeface="Malgun Gothic"/>
                <a:cs typeface="Malgun Gothic"/>
              </a:rPr>
              <a:t>)</a:t>
            </a:r>
          </a:p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lang="en-US" altLang="ko-KR" sz="2800" b="1" dirty="0">
                <a:latin typeface="Malgun Gothic"/>
                <a:cs typeface="Malgun Gothic"/>
              </a:rPr>
              <a:t> - </a:t>
            </a:r>
            <a:r>
              <a:rPr lang="ko-KR" altLang="en-US" sz="2800" b="1" dirty="0">
                <a:latin typeface="Malgun Gothic"/>
                <a:cs typeface="Malgun Gothic"/>
              </a:rPr>
              <a:t>봄철 </a:t>
            </a:r>
            <a:r>
              <a:rPr lang="ko-KR" altLang="en-US" sz="2800" b="1" dirty="0" err="1">
                <a:latin typeface="Malgun Gothic"/>
                <a:cs typeface="Malgun Gothic"/>
              </a:rPr>
              <a:t>가뭄시</a:t>
            </a:r>
            <a:r>
              <a:rPr lang="ko-KR" altLang="en-US" sz="2800" b="1" dirty="0">
                <a:latin typeface="Malgun Gothic"/>
                <a:cs typeface="Malgun Gothic"/>
              </a:rPr>
              <a:t> 고랑에 </a:t>
            </a:r>
            <a:r>
              <a:rPr lang="ko-KR" altLang="en-US" sz="2800" b="1" dirty="0" err="1">
                <a:latin typeface="Malgun Gothic"/>
                <a:cs typeface="Malgun Gothic"/>
              </a:rPr>
              <a:t>물대주고</a:t>
            </a:r>
            <a:r>
              <a:rPr lang="ko-KR" altLang="en-US" sz="2800" b="1" dirty="0">
                <a:latin typeface="Malgun Gothic"/>
                <a:cs typeface="Malgun Gothic"/>
              </a:rPr>
              <a:t> 바로 빼기</a:t>
            </a:r>
            <a:endParaRPr lang="en-US" altLang="ko-KR" sz="2800" b="1" dirty="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lang="en-US" sz="2800" b="1" dirty="0">
                <a:latin typeface="Malgun Gothic"/>
                <a:cs typeface="Malgun Gothic"/>
              </a:rPr>
              <a:t> - </a:t>
            </a:r>
            <a:r>
              <a:rPr lang="ko-KR" altLang="en-US" sz="2800" b="1" dirty="0" err="1">
                <a:latin typeface="Malgun Gothic"/>
                <a:cs typeface="Malgun Gothic"/>
              </a:rPr>
              <a:t>습해로</a:t>
            </a:r>
            <a:r>
              <a:rPr lang="ko-KR" altLang="en-US" sz="2800" b="1" dirty="0">
                <a:latin typeface="Malgun Gothic"/>
                <a:cs typeface="Malgun Gothic"/>
              </a:rPr>
              <a:t> 황화현상 발생시 </a:t>
            </a:r>
            <a:r>
              <a:rPr lang="en-US" altLang="ko-KR" sz="2800" b="1" dirty="0">
                <a:latin typeface="Malgun Gothic"/>
                <a:cs typeface="Malgun Gothic"/>
              </a:rPr>
              <a:t>: </a:t>
            </a:r>
            <a:r>
              <a:rPr lang="ko-KR" altLang="en-US" sz="2800" b="1" dirty="0">
                <a:latin typeface="Malgun Gothic"/>
                <a:cs typeface="Malgun Gothic"/>
              </a:rPr>
              <a:t>요소 </a:t>
            </a:r>
            <a:r>
              <a:rPr lang="en-US" altLang="ko-KR" sz="2800" b="1" dirty="0">
                <a:latin typeface="Malgun Gothic"/>
                <a:cs typeface="Malgun Gothic"/>
              </a:rPr>
              <a:t>2%</a:t>
            </a:r>
            <a:r>
              <a:rPr lang="ko-KR" altLang="en-US" sz="2800" b="1" dirty="0">
                <a:latin typeface="Malgun Gothic"/>
                <a:cs typeface="Malgun Gothic"/>
              </a:rPr>
              <a:t>액 </a:t>
            </a:r>
            <a:r>
              <a:rPr lang="ko-KR" altLang="en-US" sz="2800" b="1" dirty="0" err="1">
                <a:latin typeface="Malgun Gothic"/>
                <a:cs typeface="Malgun Gothic"/>
              </a:rPr>
              <a:t>엽면시비</a:t>
            </a:r>
            <a:endParaRPr lang="en-US" altLang="ko-KR" sz="2800" b="1" dirty="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lang="en-US" sz="2800" b="1" dirty="0">
                <a:latin typeface="Malgun Gothic"/>
                <a:cs typeface="Malgun Gothic"/>
              </a:rPr>
              <a:t>   (</a:t>
            </a:r>
            <a:r>
              <a:rPr lang="ko-KR" altLang="en-US" sz="2800" b="1" dirty="0">
                <a:latin typeface="Malgun Gothic"/>
                <a:cs typeface="Malgun Gothic"/>
              </a:rPr>
              <a:t>물 </a:t>
            </a:r>
            <a:r>
              <a:rPr lang="en-US" altLang="ko-KR" sz="2800" b="1" dirty="0">
                <a:latin typeface="Malgun Gothic"/>
                <a:cs typeface="Malgun Gothic"/>
              </a:rPr>
              <a:t>20</a:t>
            </a:r>
            <a:r>
              <a:rPr lang="ko-KR" altLang="en-US" sz="2800" b="1" dirty="0" err="1">
                <a:latin typeface="Malgun Gothic"/>
                <a:cs typeface="Malgun Gothic"/>
              </a:rPr>
              <a:t>리터에</a:t>
            </a:r>
            <a:r>
              <a:rPr lang="ko-KR" altLang="en-US" sz="2800" b="1" dirty="0">
                <a:latin typeface="Malgun Gothic"/>
                <a:cs typeface="Malgun Gothic"/>
              </a:rPr>
              <a:t> 요소 </a:t>
            </a:r>
            <a:r>
              <a:rPr lang="en-US" altLang="ko-KR" sz="2800" b="1" dirty="0">
                <a:latin typeface="Malgun Gothic"/>
                <a:cs typeface="Malgun Gothic"/>
              </a:rPr>
              <a:t>400g) – </a:t>
            </a:r>
            <a:r>
              <a:rPr lang="ko-KR" altLang="en-US" sz="2800" b="1" dirty="0">
                <a:latin typeface="Malgun Gothic"/>
                <a:cs typeface="Malgun Gothic"/>
              </a:rPr>
              <a:t>물 </a:t>
            </a:r>
            <a:r>
              <a:rPr lang="en-US" altLang="ko-KR" sz="2800" b="1" dirty="0">
                <a:latin typeface="Malgun Gothic"/>
                <a:cs typeface="Malgun Gothic"/>
              </a:rPr>
              <a:t>100</a:t>
            </a:r>
            <a:r>
              <a:rPr lang="ko-KR" altLang="en-US" sz="2800" b="1" dirty="0">
                <a:latin typeface="Malgun Gothic"/>
                <a:cs typeface="Malgun Gothic"/>
              </a:rPr>
              <a:t>리터</a:t>
            </a:r>
            <a:r>
              <a:rPr lang="en-US" altLang="ko-KR" sz="2800" b="1" dirty="0">
                <a:latin typeface="Malgun Gothic"/>
                <a:cs typeface="Malgun Gothic"/>
              </a:rPr>
              <a:t>/10a</a:t>
            </a:r>
            <a:endParaRPr sz="2800" b="1" dirty="0">
              <a:latin typeface="Malgun Gothic"/>
              <a:cs typeface="Malgun Gothic"/>
            </a:endParaRPr>
          </a:p>
          <a:p>
            <a:pPr marL="151130" algn="ctr">
              <a:lnSpc>
                <a:spcPct val="100000"/>
              </a:lnSpc>
            </a:pPr>
            <a:endParaRPr sz="2800" dirty="0">
              <a:latin typeface="Malgun Gothic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371602"/>
            <a:ext cx="414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월동 전후 관리</a:t>
            </a:r>
            <a:r>
              <a:rPr sz="3600" b="0" spc="-10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요령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8180" y="1124711"/>
            <a:ext cx="6969252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4132" y="1198245"/>
            <a:ext cx="515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>
                <a:solidFill>
                  <a:srgbClr val="0000FF"/>
                </a:solidFill>
                <a:latin typeface="Gulim"/>
                <a:cs typeface="Gulim"/>
              </a:rPr>
              <a:t>배수로</a:t>
            </a:r>
            <a:r>
              <a:rPr sz="2400" b="1" spc="-30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400" b="1" spc="-80" dirty="0">
                <a:solidFill>
                  <a:srgbClr val="0000FF"/>
                </a:solidFill>
                <a:latin typeface="Gulim"/>
                <a:cs typeface="Gulim"/>
              </a:rPr>
              <a:t>정비</a:t>
            </a:r>
            <a:r>
              <a:rPr sz="2400" b="1" spc="-30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400" b="1" spc="-204" dirty="0">
                <a:latin typeface="Gulim"/>
                <a:cs typeface="Gulim"/>
              </a:rPr>
              <a:t>:</a:t>
            </a:r>
            <a:r>
              <a:rPr sz="2400" b="1" spc="-310" dirty="0">
                <a:latin typeface="Gulim"/>
                <a:cs typeface="Gulim"/>
              </a:rPr>
              <a:t> </a:t>
            </a:r>
            <a:r>
              <a:rPr sz="2400" b="1" spc="-110" dirty="0">
                <a:latin typeface="Gulim"/>
                <a:cs typeface="Gulim"/>
              </a:rPr>
              <a:t>물빠짐</a:t>
            </a:r>
            <a:r>
              <a:rPr sz="2400" b="1" spc="-295" dirty="0">
                <a:latin typeface="Gulim"/>
                <a:cs typeface="Gulim"/>
              </a:rPr>
              <a:t> </a:t>
            </a:r>
            <a:r>
              <a:rPr sz="2400" b="1" spc="-80" dirty="0">
                <a:latin typeface="Gulim"/>
                <a:cs typeface="Gulim"/>
              </a:rPr>
              <a:t>고랑</a:t>
            </a:r>
            <a:r>
              <a:rPr sz="2400" b="1" spc="-315" dirty="0">
                <a:latin typeface="Gulim"/>
                <a:cs typeface="Gulim"/>
              </a:rPr>
              <a:t> </a:t>
            </a:r>
            <a:r>
              <a:rPr sz="2400" b="1" spc="-80" dirty="0">
                <a:latin typeface="Gulim"/>
                <a:cs typeface="Gulim"/>
              </a:rPr>
              <a:t>정리</a:t>
            </a:r>
            <a:r>
              <a:rPr sz="2400" b="1" spc="-310" dirty="0">
                <a:latin typeface="Gulim"/>
                <a:cs typeface="Gulim"/>
              </a:rPr>
              <a:t> </a:t>
            </a:r>
            <a:r>
              <a:rPr sz="2400" b="1" spc="-160" dirty="0">
                <a:solidFill>
                  <a:srgbClr val="FF0000"/>
                </a:solidFill>
                <a:latin typeface="Gulim"/>
                <a:cs typeface="Gulim"/>
              </a:rPr>
              <a:t>습해방지</a:t>
            </a:r>
            <a:endParaRPr sz="2400" b="1" dirty="0">
              <a:latin typeface="Gulim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4276" y="4076700"/>
            <a:ext cx="696772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78763" y="1121663"/>
            <a:ext cx="7531734" cy="2769235"/>
            <a:chOff x="778763" y="1121663"/>
            <a:chExt cx="7531734" cy="2769235"/>
          </a:xfrm>
        </p:grpSpPr>
        <p:sp>
          <p:nvSpPr>
            <p:cNvPr id="7" name="object 7"/>
            <p:cNvSpPr/>
            <p:nvPr/>
          </p:nvSpPr>
          <p:spPr>
            <a:xfrm>
              <a:off x="783335" y="1126235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8600" y="401192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3335" y="1126235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0"/>
                  </a:moveTo>
                  <a:lnTo>
                    <a:pt x="228600" y="133730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15611" y="1661159"/>
              <a:ext cx="3794760" cy="22021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2707" y="1712976"/>
              <a:ext cx="3163824" cy="21777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69924" y="4151121"/>
            <a:ext cx="6211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solidFill>
                  <a:srgbClr val="0000FF"/>
                </a:solidFill>
                <a:latin typeface="Gulim"/>
                <a:cs typeface="Gulim"/>
              </a:rPr>
              <a:t>밟아주기</a:t>
            </a:r>
            <a:r>
              <a:rPr sz="2400" b="1" spc="-2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400" b="1" spc="-204" dirty="0">
                <a:latin typeface="Gulim"/>
                <a:cs typeface="Gulim"/>
              </a:rPr>
              <a:t>:</a:t>
            </a:r>
            <a:r>
              <a:rPr sz="2400" b="1" spc="-320" dirty="0">
                <a:latin typeface="Gulim"/>
                <a:cs typeface="Gulim"/>
              </a:rPr>
              <a:t> </a:t>
            </a:r>
            <a:r>
              <a:rPr sz="2400" b="1" spc="-120" dirty="0">
                <a:solidFill>
                  <a:srgbClr val="FF0000"/>
                </a:solidFill>
                <a:latin typeface="Gulim"/>
                <a:cs typeface="Gulim"/>
              </a:rPr>
              <a:t>서릿발해</a:t>
            </a:r>
            <a:r>
              <a:rPr sz="2400" b="1" spc="-28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2400" b="1" spc="-80" dirty="0">
                <a:solidFill>
                  <a:srgbClr val="FF0000"/>
                </a:solidFill>
                <a:latin typeface="Gulim"/>
                <a:cs typeface="Gulim"/>
              </a:rPr>
              <a:t>방지</a:t>
            </a:r>
            <a:r>
              <a:rPr sz="2400" b="1" spc="-31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2400" b="1" spc="-220" dirty="0">
                <a:latin typeface="Gulim"/>
                <a:cs typeface="Gulim"/>
              </a:rPr>
              <a:t>(경수증가,</a:t>
            </a:r>
            <a:r>
              <a:rPr sz="2400" b="1" spc="-280" dirty="0">
                <a:latin typeface="Gulim"/>
                <a:cs typeface="Gulim"/>
              </a:rPr>
              <a:t> </a:t>
            </a:r>
            <a:r>
              <a:rPr sz="2400" b="1" spc="-120" dirty="0">
                <a:latin typeface="Gulim"/>
                <a:cs typeface="Gulim"/>
              </a:rPr>
              <a:t>도복방지</a:t>
            </a:r>
            <a:r>
              <a:rPr sz="2400" b="1" spc="-295" dirty="0">
                <a:latin typeface="Gulim"/>
                <a:cs typeface="Gulim"/>
              </a:rPr>
              <a:t> </a:t>
            </a:r>
            <a:r>
              <a:rPr sz="2400" b="1" spc="-180" dirty="0">
                <a:latin typeface="Gulim"/>
                <a:cs typeface="Gulim"/>
              </a:rPr>
              <a:t>등)</a:t>
            </a:r>
            <a:endParaRPr sz="2400" b="1" dirty="0">
              <a:latin typeface="Gulim"/>
              <a:cs typeface="Guli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83336" y="4073652"/>
            <a:ext cx="314325" cy="544195"/>
            <a:chOff x="783336" y="4073652"/>
            <a:chExt cx="314325" cy="544195"/>
          </a:xfrm>
        </p:grpSpPr>
        <p:sp>
          <p:nvSpPr>
            <p:cNvPr id="13" name="object 13"/>
            <p:cNvSpPr/>
            <p:nvPr/>
          </p:nvSpPr>
          <p:spPr>
            <a:xfrm>
              <a:off x="787908" y="4078224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4">
                  <a:moveTo>
                    <a:pt x="228600" y="0"/>
                  </a:moveTo>
                  <a:lnTo>
                    <a:pt x="228600" y="133731"/>
                  </a:lnTo>
                  <a:lnTo>
                    <a:pt x="0" y="133731"/>
                  </a:lnTo>
                  <a:lnTo>
                    <a:pt x="0" y="401193"/>
                  </a:lnTo>
                  <a:lnTo>
                    <a:pt x="228600" y="401193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7908" y="4078224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4">
                  <a:moveTo>
                    <a:pt x="0" y="133731"/>
                  </a:moveTo>
                  <a:lnTo>
                    <a:pt x="228600" y="133731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3"/>
                  </a:lnTo>
                  <a:lnTo>
                    <a:pt x="0" y="401193"/>
                  </a:lnTo>
                  <a:lnTo>
                    <a:pt x="0" y="133731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515611" y="4689347"/>
            <a:ext cx="3794760" cy="1941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9096" y="4686300"/>
            <a:ext cx="3012948" cy="1944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371602"/>
            <a:ext cx="57277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친환경 </a:t>
            </a:r>
            <a:r>
              <a:rPr sz="3600" b="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잡초방제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469" y="1068175"/>
            <a:ext cx="8384540" cy="33938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1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lang="ko-KR" altLang="en-US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</a:rPr>
              <a:t>친환경 재배이므로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</a:rPr>
              <a:t> 제초제 대신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</a:rPr>
              <a:t>파종량을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</a:rPr>
              <a:t> 늘려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</a:endParaRPr>
          </a:p>
          <a:p>
            <a:pPr marL="12700" marR="5080" lvl="0" indent="0" algn="l" defTabSz="914400" rtl="0" eaLnBrk="1" fontAlgn="auto" latinLnBrk="1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</a:rPr>
              <a:t>잡초의 발생밀도를 줄여주는 것임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</a:rPr>
              <a:t>–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</a:rPr>
              <a:t>경종적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</a:rPr>
              <a:t> 방제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</a:endParaRPr>
          </a:p>
          <a:p>
            <a:pPr marL="12700" marR="5080" lvl="0" indent="0" algn="l" defTabSz="914400" rtl="0" eaLnBrk="1" fontAlgn="auto" latinLnBrk="1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Malgun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-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10a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당 표준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종자량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: 16kg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을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20kg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내외로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 늘려서 파종함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15113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786519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419" y="1673351"/>
            <a:ext cx="7758683" cy="536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9555" y="1237449"/>
            <a:ext cx="1351026" cy="30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8435" y="1219174"/>
            <a:ext cx="1639062" cy="345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39840" y="1219174"/>
            <a:ext cx="1668017" cy="345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" y="2276855"/>
            <a:ext cx="7924800" cy="4320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100" y="371602"/>
            <a:ext cx="32893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>
                <a:latin typeface="Gulim"/>
                <a:cs typeface="Gulim"/>
              </a:rPr>
              <a:t>노력절감 재배</a:t>
            </a:r>
            <a:endParaRPr sz="36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9494" y="6595668"/>
            <a:ext cx="400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imes New Roman"/>
                <a:cs typeface="Times New Roman"/>
              </a:rPr>
              <a:t>20/71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1352" y="2205227"/>
            <a:ext cx="3450336" cy="194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532" y="2205227"/>
            <a:ext cx="3601212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1116635"/>
            <a:ext cx="7544434" cy="9290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400" spc="-5" dirty="0">
                <a:solidFill>
                  <a:srgbClr val="0000FF"/>
                </a:solidFill>
                <a:latin typeface="Gulim"/>
                <a:cs typeface="Gulim"/>
              </a:rPr>
              <a:t>출수기에 </a:t>
            </a:r>
            <a:r>
              <a:rPr sz="2400" spc="-5" dirty="0">
                <a:latin typeface="Gulim"/>
                <a:cs typeface="Gulim"/>
              </a:rPr>
              <a:t>비가 자주 오고 온도가 높을 </a:t>
            </a:r>
            <a:r>
              <a:rPr sz="2400" dirty="0">
                <a:latin typeface="Gulim"/>
                <a:cs typeface="Gulim"/>
              </a:rPr>
              <a:t>때 </a:t>
            </a:r>
            <a:r>
              <a:rPr sz="2400" spc="-5" dirty="0">
                <a:latin typeface="Gulim"/>
                <a:cs typeface="Gulim"/>
              </a:rPr>
              <a:t>이삭에서</a:t>
            </a:r>
            <a:r>
              <a:rPr sz="2400" spc="-15" dirty="0">
                <a:latin typeface="Gulim"/>
                <a:cs typeface="Gulim"/>
              </a:rPr>
              <a:t> </a:t>
            </a:r>
            <a:r>
              <a:rPr sz="2400" spc="-5" dirty="0">
                <a:latin typeface="Gulim"/>
                <a:cs typeface="Gulim"/>
              </a:rPr>
              <a:t>발병</a:t>
            </a:r>
            <a:endParaRPr sz="2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Gulim"/>
                <a:cs typeface="Gulim"/>
              </a:rPr>
              <a:t>⇒ </a:t>
            </a:r>
            <a:r>
              <a:rPr sz="2400" dirty="0">
                <a:solidFill>
                  <a:srgbClr val="0000FF"/>
                </a:solidFill>
                <a:latin typeface="Gulim"/>
                <a:cs typeface="Gulim"/>
              </a:rPr>
              <a:t>수잉기와 </a:t>
            </a:r>
            <a:r>
              <a:rPr sz="2400" spc="-5" dirty="0">
                <a:solidFill>
                  <a:srgbClr val="0000FF"/>
                </a:solidFill>
                <a:latin typeface="Gulim"/>
                <a:cs typeface="Gulim"/>
              </a:rPr>
              <a:t>출수기경</a:t>
            </a:r>
            <a:r>
              <a:rPr sz="2400" spc="-5" dirty="0">
                <a:latin typeface="Gulim"/>
                <a:cs typeface="Gulim"/>
              </a:rPr>
              <a:t>에 </a:t>
            </a:r>
            <a:r>
              <a:rPr sz="2400" dirty="0">
                <a:latin typeface="Gulim"/>
                <a:cs typeface="Gulim"/>
              </a:rPr>
              <a:t>전용약제</a:t>
            </a:r>
            <a:r>
              <a:rPr sz="2400" spc="-1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살포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39268" y="1107947"/>
            <a:ext cx="314325" cy="544195"/>
            <a:chOff x="239268" y="1107947"/>
            <a:chExt cx="314325" cy="544195"/>
          </a:xfrm>
        </p:grpSpPr>
        <p:sp>
          <p:nvSpPr>
            <p:cNvPr id="6" name="object 6"/>
            <p:cNvSpPr/>
            <p:nvPr/>
          </p:nvSpPr>
          <p:spPr>
            <a:xfrm>
              <a:off x="243840" y="11125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8600" y="401192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3840" y="11125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0"/>
                  </a:moveTo>
                  <a:lnTo>
                    <a:pt x="228600" y="133730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7748" y="364616"/>
            <a:ext cx="4253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붉은곰팡이병</a:t>
            </a:r>
            <a:r>
              <a:rPr sz="3600" spc="-65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3600" spc="-13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(Scab)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7031" y="4393691"/>
            <a:ext cx="7625080" cy="1890495"/>
          </a:xfrm>
          <a:custGeom>
            <a:avLst/>
            <a:gdLst/>
            <a:ahLst/>
            <a:cxnLst/>
            <a:rect l="l" t="t" r="r" b="b"/>
            <a:pathLst>
              <a:path w="7625080" h="2400300">
                <a:moveTo>
                  <a:pt x="7624572" y="0"/>
                </a:moveTo>
                <a:lnTo>
                  <a:pt x="0" y="0"/>
                </a:lnTo>
                <a:lnTo>
                  <a:pt x="0" y="2400299"/>
                </a:lnTo>
                <a:lnTo>
                  <a:pt x="7624572" y="2400299"/>
                </a:lnTo>
                <a:lnTo>
                  <a:pt x="762457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6381" y="4324346"/>
            <a:ext cx="3583304" cy="1783821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86409" indent="-474345">
              <a:lnSpc>
                <a:spcPct val="100000"/>
              </a:lnSpc>
              <a:spcBef>
                <a:spcPts val="1889"/>
              </a:spcBef>
              <a:buChar char="○"/>
              <a:tabLst>
                <a:tab pos="487045" algn="l"/>
              </a:tabLst>
            </a:pPr>
            <a:r>
              <a:rPr sz="2800" spc="-5" dirty="0">
                <a:solidFill>
                  <a:srgbClr val="0033CC"/>
                </a:solidFill>
                <a:latin typeface="Gulim"/>
                <a:cs typeface="Gulim"/>
              </a:rPr>
              <a:t>방제법</a:t>
            </a:r>
            <a:endParaRPr sz="2800" dirty="0">
              <a:latin typeface="Gulim"/>
              <a:cs typeface="Gulim"/>
            </a:endParaRPr>
          </a:p>
          <a:p>
            <a:pPr marL="800735" lvl="1" indent="-281305">
              <a:lnSpc>
                <a:spcPct val="100000"/>
              </a:lnSpc>
              <a:spcBef>
                <a:spcPts val="1540"/>
              </a:spcBef>
              <a:buClr>
                <a:srgbClr val="0033CC"/>
              </a:buClr>
              <a:buChar char="-"/>
              <a:tabLst>
                <a:tab pos="801370" algn="l"/>
              </a:tabLst>
            </a:pPr>
            <a:r>
              <a:rPr sz="2400" dirty="0">
                <a:solidFill>
                  <a:srgbClr val="CC3300"/>
                </a:solidFill>
                <a:latin typeface="Gulim"/>
                <a:cs typeface="Gulim"/>
              </a:rPr>
              <a:t>종자소독</a:t>
            </a:r>
            <a:endParaRPr sz="2400" dirty="0">
              <a:latin typeface="Gulim"/>
              <a:cs typeface="Gulim"/>
            </a:endParaRPr>
          </a:p>
          <a:p>
            <a:pPr marL="800735" lvl="1" indent="-281305">
              <a:lnSpc>
                <a:spcPct val="100000"/>
              </a:lnSpc>
              <a:spcBef>
                <a:spcPts val="1440"/>
              </a:spcBef>
              <a:buChar char="-"/>
              <a:tabLst>
                <a:tab pos="801370" algn="l"/>
              </a:tabLst>
            </a:pPr>
            <a:r>
              <a:rPr sz="2400" spc="-5" dirty="0">
                <a:solidFill>
                  <a:srgbClr val="0033CC"/>
                </a:solidFill>
                <a:latin typeface="Gulim"/>
                <a:cs typeface="Gulim"/>
              </a:rPr>
              <a:t>이병물을 </a:t>
            </a:r>
            <a:r>
              <a:rPr sz="2400" dirty="0" err="1">
                <a:solidFill>
                  <a:srgbClr val="0033CC"/>
                </a:solidFill>
                <a:latin typeface="Gulim"/>
                <a:cs typeface="Gulim"/>
              </a:rPr>
              <a:t>제거</a:t>
            </a:r>
            <a:r>
              <a:rPr sz="2400" spc="-50" dirty="0">
                <a:solidFill>
                  <a:srgbClr val="0033CC"/>
                </a:solidFill>
                <a:latin typeface="Gulim"/>
                <a:cs typeface="Gulim"/>
              </a:rPr>
              <a:t> </a:t>
            </a:r>
            <a:r>
              <a:rPr sz="2400" spc="-5" dirty="0" err="1">
                <a:solidFill>
                  <a:srgbClr val="0033CC"/>
                </a:solidFill>
                <a:latin typeface="Gulim"/>
                <a:cs typeface="Gulim"/>
              </a:rPr>
              <a:t>소각</a:t>
            </a:r>
            <a:endParaRPr sz="2400" dirty="0">
              <a:latin typeface="Gulim"/>
              <a:cs typeface="Guli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07735" y="4436364"/>
            <a:ext cx="2228088" cy="1429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202258"/>
            <a:ext cx="7215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Gulim"/>
                <a:cs typeface="Gulim"/>
              </a:rPr>
              <a:t>5월 </a:t>
            </a:r>
            <a:r>
              <a:rPr sz="2400" spc="-5" dirty="0">
                <a:latin typeface="Gulim"/>
                <a:cs typeface="Gulim"/>
              </a:rPr>
              <a:t>경에 비가 자주 오고 온도가 낮을 </a:t>
            </a:r>
            <a:r>
              <a:rPr sz="2400" dirty="0">
                <a:latin typeface="Gulim"/>
                <a:cs typeface="Gulim"/>
              </a:rPr>
              <a:t>때 </a:t>
            </a:r>
            <a:r>
              <a:rPr sz="2400" spc="-5" dirty="0">
                <a:latin typeface="Gulim"/>
                <a:cs typeface="Gulim"/>
              </a:rPr>
              <a:t>잎에서</a:t>
            </a:r>
            <a:r>
              <a:rPr sz="2400" spc="-20" dirty="0">
                <a:latin typeface="Gulim"/>
                <a:cs typeface="Gulim"/>
              </a:rPr>
              <a:t> </a:t>
            </a:r>
            <a:r>
              <a:rPr sz="2400" spc="-5" dirty="0">
                <a:latin typeface="Gulim"/>
                <a:cs typeface="Gulim"/>
              </a:rPr>
              <a:t>발병</a:t>
            </a:r>
            <a:endParaRPr sz="240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9268" y="1107947"/>
            <a:ext cx="314325" cy="544195"/>
            <a:chOff x="239268" y="1107947"/>
            <a:chExt cx="314325" cy="544195"/>
          </a:xfrm>
        </p:grpSpPr>
        <p:sp>
          <p:nvSpPr>
            <p:cNvPr id="4" name="object 4"/>
            <p:cNvSpPr/>
            <p:nvPr/>
          </p:nvSpPr>
          <p:spPr>
            <a:xfrm>
              <a:off x="243840" y="11125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8600" y="401192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3840" y="11125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0"/>
                  </a:moveTo>
                  <a:lnTo>
                    <a:pt x="228600" y="133730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7748" y="364616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흰가루병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0268" y="4221479"/>
            <a:ext cx="7625080" cy="2400300"/>
          </a:xfrm>
          <a:custGeom>
            <a:avLst/>
            <a:gdLst/>
            <a:ahLst/>
            <a:cxnLst/>
            <a:rect l="l" t="t" r="r" b="b"/>
            <a:pathLst>
              <a:path w="7625080" h="2400300">
                <a:moveTo>
                  <a:pt x="7624572" y="0"/>
                </a:moveTo>
                <a:lnTo>
                  <a:pt x="0" y="0"/>
                </a:lnTo>
                <a:lnTo>
                  <a:pt x="0" y="2400300"/>
                </a:lnTo>
                <a:lnTo>
                  <a:pt x="7624572" y="2400300"/>
                </a:lnTo>
                <a:lnTo>
                  <a:pt x="762457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1403" y="4151408"/>
            <a:ext cx="7289597" cy="2333331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473709" indent="-474345">
              <a:lnSpc>
                <a:spcPct val="100000"/>
              </a:lnSpc>
              <a:spcBef>
                <a:spcPts val="1895"/>
              </a:spcBef>
              <a:buChar char="○"/>
              <a:tabLst>
                <a:tab pos="474345" algn="l"/>
              </a:tabLst>
            </a:pPr>
            <a:r>
              <a:rPr sz="2800" spc="-10" dirty="0">
                <a:solidFill>
                  <a:srgbClr val="0033CC"/>
                </a:solidFill>
                <a:latin typeface="Gulim"/>
                <a:cs typeface="Gulim"/>
              </a:rPr>
              <a:t>방제법</a:t>
            </a:r>
            <a:endParaRPr sz="2800" dirty="0">
              <a:latin typeface="Gulim"/>
              <a:cs typeface="Gulim"/>
            </a:endParaRPr>
          </a:p>
          <a:p>
            <a:pPr marL="888365" lvl="1" indent="-381635">
              <a:lnSpc>
                <a:spcPct val="100000"/>
              </a:lnSpc>
              <a:spcBef>
                <a:spcPts val="1540"/>
              </a:spcBef>
              <a:buChar char="-"/>
              <a:tabLst>
                <a:tab pos="888365" algn="l"/>
                <a:tab pos="889000" algn="l"/>
                <a:tab pos="3021965" algn="l"/>
                <a:tab pos="3402965" algn="l"/>
              </a:tabLst>
            </a:pPr>
            <a:r>
              <a:rPr sz="2400" dirty="0" err="1">
                <a:solidFill>
                  <a:srgbClr val="0033CC"/>
                </a:solidFill>
                <a:latin typeface="Gulim"/>
                <a:cs typeface="Gulim"/>
              </a:rPr>
              <a:t>적기</a:t>
            </a:r>
            <a:r>
              <a:rPr sz="2400" dirty="0">
                <a:solidFill>
                  <a:srgbClr val="0033CC"/>
                </a:solidFill>
                <a:latin typeface="Gulim"/>
                <a:cs typeface="Gulim"/>
              </a:rPr>
              <a:t> </a:t>
            </a:r>
            <a:r>
              <a:rPr sz="2400" dirty="0" err="1">
                <a:solidFill>
                  <a:srgbClr val="0033CC"/>
                </a:solidFill>
                <a:latin typeface="Gulim"/>
                <a:cs typeface="Gulim"/>
              </a:rPr>
              <a:t>파종</a:t>
            </a:r>
            <a:r>
              <a:rPr lang="en-US" sz="2400" dirty="0">
                <a:solidFill>
                  <a:srgbClr val="0033CC"/>
                </a:solidFill>
                <a:latin typeface="Gulim"/>
                <a:cs typeface="Gulim"/>
              </a:rPr>
              <a:t> - </a:t>
            </a:r>
            <a:r>
              <a:rPr sz="2400" dirty="0" err="1">
                <a:solidFill>
                  <a:srgbClr val="FF0000"/>
                </a:solidFill>
                <a:latin typeface="Gulim"/>
                <a:cs typeface="Gulim"/>
              </a:rPr>
              <a:t>베게</a:t>
            </a:r>
            <a:r>
              <a:rPr sz="2400" dirty="0">
                <a:solidFill>
                  <a:srgbClr val="FF0000"/>
                </a:solidFill>
                <a:latin typeface="Gulim"/>
                <a:cs typeface="Gulim"/>
              </a:rPr>
              <a:t> 심지</a:t>
            </a:r>
            <a:r>
              <a:rPr sz="2400" spc="-2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2400" dirty="0">
                <a:solidFill>
                  <a:srgbClr val="FF0000"/>
                </a:solidFill>
                <a:latin typeface="Gulim"/>
                <a:cs typeface="Gulim"/>
              </a:rPr>
              <a:t>않는다</a:t>
            </a:r>
            <a:endParaRPr sz="2400" dirty="0">
              <a:latin typeface="Gulim"/>
              <a:cs typeface="Gulim"/>
            </a:endParaRPr>
          </a:p>
          <a:p>
            <a:pPr marL="788035" lvl="1" indent="-281305">
              <a:lnSpc>
                <a:spcPct val="100000"/>
              </a:lnSpc>
              <a:spcBef>
                <a:spcPts val="1440"/>
              </a:spcBef>
              <a:buClr>
                <a:srgbClr val="0033CC"/>
              </a:buClr>
              <a:buChar char="-"/>
              <a:tabLst>
                <a:tab pos="788670" algn="l"/>
              </a:tabLst>
            </a:pPr>
            <a:r>
              <a:rPr sz="2400" dirty="0">
                <a:solidFill>
                  <a:srgbClr val="FF3300"/>
                </a:solidFill>
                <a:latin typeface="Gulim"/>
                <a:cs typeface="Gulim"/>
              </a:rPr>
              <a:t>질소질 비료의 과용을</a:t>
            </a:r>
            <a:r>
              <a:rPr sz="2400" spc="-25" dirty="0">
                <a:solidFill>
                  <a:srgbClr val="FF3300"/>
                </a:solidFill>
                <a:latin typeface="Gulim"/>
                <a:cs typeface="Gulim"/>
              </a:rPr>
              <a:t> </a:t>
            </a:r>
            <a:r>
              <a:rPr sz="2400" dirty="0">
                <a:solidFill>
                  <a:srgbClr val="FF3300"/>
                </a:solidFill>
                <a:latin typeface="Gulim"/>
                <a:cs typeface="Gulim"/>
              </a:rPr>
              <a:t>피한다</a:t>
            </a:r>
            <a:endParaRPr sz="2400" dirty="0">
              <a:latin typeface="Gulim"/>
              <a:cs typeface="Gulim"/>
            </a:endParaRPr>
          </a:p>
          <a:p>
            <a:pPr marL="407034">
              <a:lnSpc>
                <a:spcPct val="100000"/>
              </a:lnSpc>
              <a:spcBef>
                <a:spcPts val="1445"/>
              </a:spcBef>
            </a:pPr>
            <a:r>
              <a:rPr sz="2400" spc="-105" dirty="0">
                <a:solidFill>
                  <a:srgbClr val="0000FF"/>
                </a:solidFill>
                <a:latin typeface="Gulim"/>
                <a:cs typeface="Gulim"/>
              </a:rPr>
              <a:t>- </a:t>
            </a:r>
            <a:r>
              <a:rPr sz="2400" dirty="0" err="1">
                <a:solidFill>
                  <a:srgbClr val="0033CC"/>
                </a:solidFill>
                <a:latin typeface="Gulim"/>
                <a:cs typeface="Gulim"/>
              </a:rPr>
              <a:t>피해</a:t>
            </a:r>
            <a:r>
              <a:rPr sz="2400" dirty="0">
                <a:solidFill>
                  <a:srgbClr val="0033CC"/>
                </a:solidFill>
                <a:latin typeface="Gulim"/>
                <a:cs typeface="Gulim"/>
              </a:rPr>
              <a:t> </a:t>
            </a:r>
            <a:r>
              <a:rPr lang="ko-KR" altLang="en-US" sz="2400" dirty="0" err="1">
                <a:solidFill>
                  <a:srgbClr val="0033CC"/>
                </a:solidFill>
                <a:latin typeface="Gulim"/>
                <a:cs typeface="Gulim"/>
              </a:rPr>
              <a:t>보리짚</a:t>
            </a:r>
            <a:r>
              <a:rPr sz="2400" dirty="0">
                <a:solidFill>
                  <a:srgbClr val="0033CC"/>
                </a:solidFill>
                <a:latin typeface="Gulim"/>
                <a:cs typeface="Gulim"/>
              </a:rPr>
              <a:t>을 그대로 밭에 사용하지</a:t>
            </a:r>
            <a:r>
              <a:rPr sz="2400" spc="-10" dirty="0">
                <a:solidFill>
                  <a:srgbClr val="0033CC"/>
                </a:solidFill>
                <a:latin typeface="Gulim"/>
                <a:cs typeface="Gulim"/>
              </a:rPr>
              <a:t> </a:t>
            </a:r>
            <a:r>
              <a:rPr sz="2400" dirty="0">
                <a:solidFill>
                  <a:srgbClr val="0033CC"/>
                </a:solidFill>
                <a:latin typeface="Gulim"/>
                <a:cs typeface="Gulim"/>
              </a:rPr>
              <a:t>않는다</a:t>
            </a:r>
            <a:endParaRPr sz="2400" dirty="0">
              <a:latin typeface="Gulim"/>
              <a:cs typeface="Guli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644" y="1879092"/>
            <a:ext cx="3105911" cy="19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3815" y="1860804"/>
            <a:ext cx="3104388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206" y="1213744"/>
            <a:ext cx="8610194" cy="59753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9584" marR="673100" indent="-477520">
              <a:lnSpc>
                <a:spcPct val="150000"/>
              </a:lnSpc>
              <a:spcBef>
                <a:spcPts val="95"/>
              </a:spcBef>
              <a:buChar char="○"/>
              <a:tabLst>
                <a:tab pos="488315" algn="l"/>
              </a:tabLst>
            </a:pPr>
            <a:r>
              <a:rPr lang="ko-KR" altLang="en-US" sz="2800" b="1" spc="-5" dirty="0">
                <a:solidFill>
                  <a:srgbClr val="0033CC"/>
                </a:solidFill>
                <a:latin typeface="Gulim"/>
                <a:cs typeface="Gulim"/>
              </a:rPr>
              <a:t> </a:t>
            </a:r>
            <a:r>
              <a:rPr lang="ko-KR" altLang="en-US" sz="3200" b="1" spc="-5" dirty="0">
                <a:solidFill>
                  <a:srgbClr val="0033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보리 재배현황 </a:t>
            </a:r>
            <a:r>
              <a:rPr lang="en-US" altLang="ko-KR" sz="2400" b="1" spc="-5" dirty="0">
                <a:solidFill>
                  <a:srgbClr val="0033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- 2022</a:t>
            </a:r>
            <a:r>
              <a:rPr lang="ko-KR" altLang="en-US" sz="2400" b="1" spc="-5" dirty="0">
                <a:solidFill>
                  <a:srgbClr val="0033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통계청 자료</a:t>
            </a:r>
            <a:endParaRPr lang="en-US" altLang="ko-KR" sz="2400" b="1" spc="-5" dirty="0">
              <a:solidFill>
                <a:srgbClr val="0033CC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12064" marR="673100">
              <a:lnSpc>
                <a:spcPct val="150000"/>
              </a:lnSpc>
              <a:spcBef>
                <a:spcPts val="95"/>
              </a:spcBef>
              <a:tabLst>
                <a:tab pos="488315" algn="l"/>
              </a:tabLst>
            </a:pPr>
            <a:r>
              <a:rPr 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 - 1980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년 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: 360,410ha, 1,195</a:t>
            </a:r>
            <a:r>
              <a:rPr lang="ko-KR" altLang="en-US" sz="2800" b="1" spc="-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천톤</a:t>
            </a:r>
            <a:endParaRPr lang="en-US" altLang="ko-KR" sz="2800" b="1" spc="-5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12064" marR="673100">
              <a:lnSpc>
                <a:spcPct val="150000"/>
              </a:lnSpc>
              <a:spcBef>
                <a:spcPts val="95"/>
              </a:spcBef>
              <a:tabLst>
                <a:tab pos="488315" algn="l"/>
              </a:tabLst>
            </a:pPr>
            <a:r>
              <a:rPr 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    (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쌀보리 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215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천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ha, 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겉보리 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111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천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ha, </a:t>
            </a:r>
          </a:p>
          <a:p>
            <a:pPr marL="12064" marR="673100">
              <a:lnSpc>
                <a:spcPct val="150000"/>
              </a:lnSpc>
              <a:spcBef>
                <a:spcPts val="95"/>
              </a:spcBef>
              <a:tabLst>
                <a:tab pos="488315" algn="l"/>
              </a:tabLst>
            </a:pP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     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맥주보리 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34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천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ha) </a:t>
            </a:r>
          </a:p>
          <a:p>
            <a:pPr marL="12064" marR="673100">
              <a:lnSpc>
                <a:spcPct val="150000"/>
              </a:lnSpc>
              <a:spcBef>
                <a:spcPts val="95"/>
              </a:spcBef>
              <a:tabLst>
                <a:tab pos="488315" algn="l"/>
              </a:tabLst>
            </a:pPr>
            <a:r>
              <a:rPr 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 - </a:t>
            </a:r>
            <a:r>
              <a:rPr lang="en-US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2022</a:t>
            </a:r>
            <a:r>
              <a:rPr lang="ko-KR" altLang="en-US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년 </a:t>
            </a:r>
            <a:r>
              <a:rPr lang="en-US" altLang="ko-KR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: 23,639ha, 68</a:t>
            </a:r>
            <a:r>
              <a:rPr lang="ko-KR" altLang="en-US" sz="2800" b="1" spc="-5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천톤</a:t>
            </a:r>
            <a:endParaRPr lang="en-US" altLang="ko-KR" sz="2800" b="1" spc="-5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12064" marR="673100">
              <a:lnSpc>
                <a:spcPct val="150000"/>
              </a:lnSpc>
              <a:spcBef>
                <a:spcPts val="95"/>
              </a:spcBef>
              <a:tabLst>
                <a:tab pos="488315" algn="l"/>
              </a:tabLst>
            </a:pPr>
            <a:r>
              <a:rPr lang="en-US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    (</a:t>
            </a:r>
            <a:r>
              <a:rPr lang="ko-KR" altLang="en-US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쌀보리 </a:t>
            </a:r>
            <a:r>
              <a:rPr lang="en-US" altLang="ko-KR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12,979</a:t>
            </a:r>
            <a:r>
              <a:rPr lang="ko-KR" altLang="en-US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천</a:t>
            </a:r>
            <a:r>
              <a:rPr lang="en-US" altLang="ko-KR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ha, </a:t>
            </a:r>
            <a:r>
              <a:rPr lang="ko-KR" altLang="en-US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겉보리 </a:t>
            </a:r>
            <a:r>
              <a:rPr lang="en-US" altLang="ko-KR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4,620,</a:t>
            </a:r>
          </a:p>
          <a:p>
            <a:pPr marL="12064" marR="673100">
              <a:lnSpc>
                <a:spcPct val="150000"/>
              </a:lnSpc>
              <a:spcBef>
                <a:spcPts val="95"/>
              </a:spcBef>
              <a:tabLst>
                <a:tab pos="488315" algn="l"/>
              </a:tabLst>
            </a:pPr>
            <a:r>
              <a:rPr lang="en-US" altLang="ko-KR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     </a:t>
            </a:r>
            <a:r>
              <a:rPr lang="ko-KR" altLang="en-US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맥주보리 </a:t>
            </a:r>
            <a:r>
              <a:rPr lang="en-US" altLang="ko-KR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6,040)</a:t>
            </a:r>
          </a:p>
          <a:p>
            <a:pPr marL="12064" marR="673100">
              <a:lnSpc>
                <a:spcPct val="150000"/>
              </a:lnSpc>
              <a:spcBef>
                <a:spcPts val="95"/>
              </a:spcBef>
              <a:tabLst>
                <a:tab pos="488315" algn="l"/>
              </a:tabLst>
            </a:pPr>
            <a:r>
              <a:rPr lang="ko-KR" altLang="en-US" sz="2800" b="1" spc="-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 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- 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보리 </a:t>
            </a:r>
            <a:r>
              <a:rPr lang="ko-KR" altLang="en-US" sz="2800" b="1" spc="-5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자급율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:  32%, 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국민 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1</a:t>
            </a:r>
            <a:r>
              <a:rPr lang="ko-KR" altLang="en-US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인당 소비량 </a:t>
            </a:r>
            <a:r>
              <a:rPr lang="en-US" altLang="ko-KR" sz="2800" b="1" spc="-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: 1.6kg</a:t>
            </a:r>
            <a:endParaRPr sz="2800" b="1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314325">
              <a:lnSpc>
                <a:spcPct val="100000"/>
              </a:lnSpc>
              <a:spcBef>
                <a:spcPts val="1400"/>
              </a:spcBef>
            </a:pPr>
            <a:endParaRPr sz="2800" b="1" dirty="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56" y="283811"/>
            <a:ext cx="41747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녹병</a:t>
            </a:r>
            <a:r>
              <a:rPr sz="3600" b="0" spc="-75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3600" b="0" spc="-10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(Rust)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12179" y="2075688"/>
            <a:ext cx="2592324" cy="1775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683" y="2077211"/>
            <a:ext cx="2531364" cy="175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84034" y="3900932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Malgun Gothic"/>
                <a:cs typeface="Malgun Gothic"/>
              </a:rPr>
              <a:t>줄기녹병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7004" y="3903929"/>
            <a:ext cx="7893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Malgun Gothic"/>
                <a:cs typeface="Malgun Gothic"/>
              </a:rPr>
              <a:t>잎녹병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339" y="1035558"/>
            <a:ext cx="7406005" cy="927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400" spc="5" dirty="0">
                <a:latin typeface="Gulim"/>
                <a:cs typeface="Gulim"/>
              </a:rPr>
              <a:t>5월경 </a:t>
            </a:r>
            <a:r>
              <a:rPr sz="2400" dirty="0">
                <a:latin typeface="Gulim"/>
                <a:cs typeface="Gulim"/>
              </a:rPr>
              <a:t>잎과 줄기에 주로</a:t>
            </a:r>
            <a:r>
              <a:rPr sz="2400" spc="-3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발생</a:t>
            </a: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Gulim"/>
                <a:cs typeface="Gulim"/>
              </a:rPr>
              <a:t>⇒ </a:t>
            </a:r>
            <a:r>
              <a:rPr sz="2400" dirty="0" err="1">
                <a:solidFill>
                  <a:srgbClr val="0000FF"/>
                </a:solidFill>
                <a:latin typeface="Gulim"/>
                <a:cs typeface="Gulim"/>
              </a:rPr>
              <a:t>적정</a:t>
            </a:r>
            <a:r>
              <a:rPr sz="240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400" dirty="0" err="1">
                <a:solidFill>
                  <a:srgbClr val="0000FF"/>
                </a:solidFill>
                <a:latin typeface="Gulim"/>
                <a:cs typeface="Gulim"/>
              </a:rPr>
              <a:t>파종량</a:t>
            </a:r>
            <a:endParaRPr sz="2400" dirty="0">
              <a:latin typeface="Gulim"/>
              <a:cs typeface="Guli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4904" y="1031747"/>
            <a:ext cx="314325" cy="544195"/>
            <a:chOff x="374904" y="1031747"/>
            <a:chExt cx="314325" cy="544195"/>
          </a:xfrm>
        </p:grpSpPr>
        <p:sp>
          <p:nvSpPr>
            <p:cNvPr id="9" name="object 9"/>
            <p:cNvSpPr/>
            <p:nvPr/>
          </p:nvSpPr>
          <p:spPr>
            <a:xfrm>
              <a:off x="379476" y="10363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8600" y="401192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476" y="10363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0"/>
                  </a:moveTo>
                  <a:lnTo>
                    <a:pt x="228600" y="133730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31291" y="4654296"/>
            <a:ext cx="8533130" cy="2011680"/>
          </a:xfrm>
          <a:custGeom>
            <a:avLst/>
            <a:gdLst/>
            <a:ahLst/>
            <a:cxnLst/>
            <a:rect l="l" t="t" r="r" b="b"/>
            <a:pathLst>
              <a:path w="8533130" h="2011679">
                <a:moveTo>
                  <a:pt x="8532876" y="0"/>
                </a:moveTo>
                <a:lnTo>
                  <a:pt x="0" y="0"/>
                </a:lnTo>
                <a:lnTo>
                  <a:pt x="0" y="2011679"/>
                </a:lnTo>
                <a:lnTo>
                  <a:pt x="8532876" y="2011679"/>
                </a:lnTo>
                <a:lnTo>
                  <a:pt x="853287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0200" y="3990129"/>
            <a:ext cx="8411845" cy="256730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486409" indent="-474345">
              <a:lnSpc>
                <a:spcPct val="100000"/>
              </a:lnSpc>
              <a:spcBef>
                <a:spcPts val="1465"/>
              </a:spcBef>
              <a:buChar char="○"/>
              <a:tabLst>
                <a:tab pos="487045" algn="l"/>
              </a:tabLst>
            </a:pPr>
            <a:r>
              <a:rPr sz="2800" spc="-10" dirty="0">
                <a:solidFill>
                  <a:srgbClr val="0033CC"/>
                </a:solidFill>
                <a:latin typeface="Gulim"/>
                <a:cs typeface="Gulim"/>
              </a:rPr>
              <a:t>방제법</a:t>
            </a:r>
            <a:endParaRPr sz="2800">
              <a:latin typeface="Gulim"/>
              <a:cs typeface="Gulim"/>
            </a:endParaRPr>
          </a:p>
          <a:p>
            <a:pPr marL="573405" lvl="1" indent="-280035">
              <a:lnSpc>
                <a:spcPct val="100000"/>
              </a:lnSpc>
              <a:spcBef>
                <a:spcPts val="1175"/>
              </a:spcBef>
              <a:buClr>
                <a:srgbClr val="000000"/>
              </a:buClr>
              <a:buChar char="-"/>
              <a:tabLst>
                <a:tab pos="574040" algn="l"/>
                <a:tab pos="4803140" algn="l"/>
              </a:tabLst>
            </a:pPr>
            <a:r>
              <a:rPr sz="2400" spc="-80" dirty="0">
                <a:solidFill>
                  <a:srgbClr val="FF0000"/>
                </a:solidFill>
                <a:latin typeface="Gulim"/>
                <a:cs typeface="Gulim"/>
              </a:rPr>
              <a:t>내병성, </a:t>
            </a:r>
            <a:r>
              <a:rPr sz="2400" spc="-5" dirty="0">
                <a:solidFill>
                  <a:srgbClr val="FF0000"/>
                </a:solidFill>
                <a:latin typeface="Gulim"/>
                <a:cs typeface="Gulim"/>
              </a:rPr>
              <a:t>조숙성</a:t>
            </a:r>
            <a:r>
              <a:rPr sz="2400" spc="9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2400" spc="-5" dirty="0">
                <a:latin typeface="Gulim"/>
                <a:cs typeface="Gulim"/>
              </a:rPr>
              <a:t>품종</a:t>
            </a:r>
            <a:r>
              <a:rPr sz="2400" spc="10" dirty="0">
                <a:latin typeface="Gulim"/>
                <a:cs typeface="Gulim"/>
              </a:rPr>
              <a:t> </a:t>
            </a:r>
            <a:r>
              <a:rPr sz="2400" spc="-5" dirty="0">
                <a:latin typeface="Gulim"/>
                <a:cs typeface="Gulim"/>
              </a:rPr>
              <a:t>재배	</a:t>
            </a:r>
            <a:r>
              <a:rPr sz="2400" spc="-100" dirty="0">
                <a:latin typeface="Gulim"/>
                <a:cs typeface="Gulim"/>
              </a:rPr>
              <a:t>- </a:t>
            </a:r>
            <a:r>
              <a:rPr sz="2400" spc="-5" dirty="0">
                <a:latin typeface="Gulim"/>
                <a:cs typeface="Gulim"/>
              </a:rPr>
              <a:t>밀파를</a:t>
            </a:r>
            <a:r>
              <a:rPr sz="2400" spc="80" dirty="0">
                <a:latin typeface="Gulim"/>
                <a:cs typeface="Gulim"/>
              </a:rPr>
              <a:t> </a:t>
            </a:r>
            <a:r>
              <a:rPr sz="2400" spc="-5" dirty="0">
                <a:latin typeface="Gulim"/>
                <a:cs typeface="Gulim"/>
              </a:rPr>
              <a:t>삼가한다</a:t>
            </a:r>
            <a:endParaRPr sz="2400">
              <a:latin typeface="Gulim"/>
              <a:cs typeface="Gulim"/>
            </a:endParaRPr>
          </a:p>
          <a:p>
            <a:pPr marL="573405" lvl="1" indent="-280035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Char char="-"/>
              <a:tabLst>
                <a:tab pos="574040" algn="l"/>
              </a:tabLst>
            </a:pPr>
            <a:r>
              <a:rPr sz="2400" dirty="0">
                <a:solidFill>
                  <a:srgbClr val="FF3300"/>
                </a:solidFill>
                <a:latin typeface="Gulim"/>
                <a:cs typeface="Gulim"/>
              </a:rPr>
              <a:t>질소비료의 과용을 삼가고 </a:t>
            </a:r>
            <a:r>
              <a:rPr sz="2400" dirty="0">
                <a:latin typeface="Gulim"/>
                <a:cs typeface="Gulim"/>
              </a:rPr>
              <a:t>적정시비에</a:t>
            </a:r>
            <a:r>
              <a:rPr sz="2400" spc="-3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주의</a:t>
            </a:r>
            <a:endParaRPr sz="2400">
              <a:latin typeface="Gulim"/>
              <a:cs typeface="Gulim"/>
            </a:endParaRPr>
          </a:p>
          <a:p>
            <a:pPr marL="574040" marR="5080" lvl="1" indent="-574040">
              <a:lnSpc>
                <a:spcPct val="130000"/>
              </a:lnSpc>
              <a:buChar char="-"/>
              <a:tabLst>
                <a:tab pos="574040" algn="l"/>
              </a:tabLst>
            </a:pPr>
            <a:r>
              <a:rPr sz="2400" spc="10" dirty="0">
                <a:latin typeface="Gulim"/>
                <a:cs typeface="Gulim"/>
              </a:rPr>
              <a:t>5월 </a:t>
            </a:r>
            <a:r>
              <a:rPr sz="2400" spc="-50" dirty="0">
                <a:latin typeface="Gulim"/>
                <a:cs typeface="Gulim"/>
              </a:rPr>
              <a:t>중~6월 </a:t>
            </a:r>
            <a:r>
              <a:rPr sz="2400" dirty="0">
                <a:latin typeface="Gulim"/>
                <a:cs typeface="Gulim"/>
              </a:rPr>
              <a:t>초순에 </a:t>
            </a:r>
            <a:r>
              <a:rPr sz="2400" spc="-40" dirty="0">
                <a:latin typeface="Gulim"/>
                <a:cs typeface="Gulim"/>
              </a:rPr>
              <a:t>2~3회 </a:t>
            </a:r>
            <a:r>
              <a:rPr sz="2400" dirty="0">
                <a:solidFill>
                  <a:srgbClr val="FF0000"/>
                </a:solidFill>
                <a:latin typeface="Gulim"/>
                <a:cs typeface="Gulim"/>
              </a:rPr>
              <a:t>석회유황합제 </a:t>
            </a:r>
            <a:r>
              <a:rPr sz="2400" spc="5" dirty="0">
                <a:solidFill>
                  <a:srgbClr val="0000FF"/>
                </a:solidFill>
                <a:latin typeface="Gulim"/>
                <a:cs typeface="Gulim"/>
              </a:rPr>
              <a:t>40배액</a:t>
            </a:r>
            <a:r>
              <a:rPr sz="2400" spc="5" dirty="0">
                <a:latin typeface="Gulim"/>
                <a:cs typeface="Gulim"/>
              </a:rPr>
              <a:t>을 </a:t>
            </a:r>
            <a:r>
              <a:rPr sz="2400" spc="20" dirty="0">
                <a:latin typeface="Gulim"/>
                <a:cs typeface="Gulim"/>
              </a:rPr>
              <a:t>10a당  </a:t>
            </a:r>
            <a:r>
              <a:rPr sz="2400" spc="140" dirty="0">
                <a:latin typeface="Gulim"/>
                <a:cs typeface="Gulim"/>
              </a:rPr>
              <a:t>140~160ℓ</a:t>
            </a:r>
            <a:r>
              <a:rPr sz="2400" spc="-40" dirty="0">
                <a:latin typeface="Gulim"/>
                <a:cs typeface="Gulim"/>
              </a:rPr>
              <a:t> </a:t>
            </a:r>
            <a:r>
              <a:rPr sz="2400" spc="-5" dirty="0">
                <a:latin typeface="Gulim"/>
                <a:cs typeface="Gulim"/>
              </a:rPr>
              <a:t>살포하거나 </a:t>
            </a:r>
            <a:r>
              <a:rPr sz="2400" dirty="0">
                <a:solidFill>
                  <a:srgbClr val="FF0000"/>
                </a:solidFill>
                <a:latin typeface="Gulim"/>
                <a:cs typeface="Gulim"/>
              </a:rPr>
              <a:t>유황분제</a:t>
            </a:r>
            <a:r>
              <a:rPr sz="2400" dirty="0">
                <a:solidFill>
                  <a:srgbClr val="0000FF"/>
                </a:solidFill>
                <a:latin typeface="Gulim"/>
                <a:cs typeface="Gulim"/>
              </a:rPr>
              <a:t>를</a:t>
            </a:r>
            <a:r>
              <a:rPr sz="2400" spc="-1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400" spc="20" dirty="0">
                <a:solidFill>
                  <a:srgbClr val="0000FF"/>
                </a:solidFill>
                <a:latin typeface="Gulim"/>
                <a:cs typeface="Gulim"/>
              </a:rPr>
              <a:t>10a당</a:t>
            </a:r>
            <a:r>
              <a:rPr sz="2400" spc="-1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400" spc="20" dirty="0">
                <a:solidFill>
                  <a:srgbClr val="0000FF"/>
                </a:solidFill>
                <a:latin typeface="Gulim"/>
                <a:cs typeface="Gulim"/>
              </a:rPr>
              <a:t>3</a:t>
            </a:r>
            <a:r>
              <a:rPr sz="2400" dirty="0">
                <a:solidFill>
                  <a:srgbClr val="0000FF"/>
                </a:solidFill>
                <a:latin typeface="Gulim"/>
                <a:cs typeface="Gulim"/>
              </a:rPr>
              <a:t>㎏</a:t>
            </a:r>
            <a:r>
              <a:rPr sz="2400" spc="-1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400" spc="-5" dirty="0">
                <a:latin typeface="Gulim"/>
                <a:cs typeface="Gulim"/>
              </a:rPr>
              <a:t>살포</a:t>
            </a:r>
            <a:endParaRPr sz="2400">
              <a:latin typeface="Gulim"/>
              <a:cs typeface="Guli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05911" y="2074164"/>
            <a:ext cx="2747772" cy="175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895" y="397591"/>
            <a:ext cx="4886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도복</a:t>
            </a:r>
            <a:r>
              <a:rPr sz="3600" b="0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2800" b="0" spc="-12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(반도복, </a:t>
            </a:r>
            <a:r>
              <a:rPr sz="2800" b="0" spc="-9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전도복,</a:t>
            </a:r>
            <a:r>
              <a:rPr sz="2800" b="0" spc="11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2800" b="0" spc="-6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전좌절</a:t>
            </a:r>
            <a:r>
              <a:rPr sz="2800" b="0" spc="-65" dirty="0">
                <a:solidFill>
                  <a:srgbClr val="0000FF"/>
                </a:solidFill>
                <a:latin typeface="Gulim"/>
                <a:cs typeface="Gulim"/>
              </a:rPr>
              <a:t>)</a:t>
            </a:r>
            <a:endParaRPr sz="2800" dirty="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036" y="1130808"/>
            <a:ext cx="314325" cy="544195"/>
            <a:chOff x="288036" y="1130808"/>
            <a:chExt cx="314325" cy="544195"/>
          </a:xfrm>
        </p:grpSpPr>
        <p:sp>
          <p:nvSpPr>
            <p:cNvPr id="4" name="object 4"/>
            <p:cNvSpPr/>
            <p:nvPr/>
          </p:nvSpPr>
          <p:spPr>
            <a:xfrm>
              <a:off x="292608" y="1135380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1"/>
                  </a:lnTo>
                  <a:lnTo>
                    <a:pt x="0" y="133731"/>
                  </a:lnTo>
                  <a:lnTo>
                    <a:pt x="0" y="401193"/>
                  </a:lnTo>
                  <a:lnTo>
                    <a:pt x="228600" y="401193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608" y="1135380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1"/>
                  </a:moveTo>
                  <a:lnTo>
                    <a:pt x="228600" y="133731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3"/>
                  </a:lnTo>
                  <a:lnTo>
                    <a:pt x="0" y="401193"/>
                  </a:lnTo>
                  <a:lnTo>
                    <a:pt x="0" y="133731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184135" y="2276855"/>
            <a:ext cx="1132332" cy="1508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8155" y="2276855"/>
            <a:ext cx="2011679" cy="150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2176" y="2282951"/>
            <a:ext cx="2011679" cy="1508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8576" y="2282951"/>
            <a:ext cx="2011680" cy="1508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7542" y="1019002"/>
            <a:ext cx="7849234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-5" dirty="0">
                <a:latin typeface="Gulim"/>
                <a:cs typeface="Gulim"/>
              </a:rPr>
              <a:t>등숙기에 강한 바람을 동반한 폭우가 있을 </a:t>
            </a:r>
            <a:r>
              <a:rPr sz="2400" dirty="0">
                <a:latin typeface="Gulim"/>
                <a:cs typeface="Gulim"/>
              </a:rPr>
              <a:t>경우 </a:t>
            </a:r>
            <a:r>
              <a:rPr sz="2400" spc="-5" dirty="0">
                <a:latin typeface="Gulim"/>
                <a:cs typeface="Gulim"/>
              </a:rPr>
              <a:t>많이</a:t>
            </a:r>
            <a:r>
              <a:rPr sz="2400" spc="-10" dirty="0">
                <a:latin typeface="Gulim"/>
                <a:cs typeface="Gulim"/>
              </a:rPr>
              <a:t> </a:t>
            </a:r>
            <a:r>
              <a:rPr sz="2400" spc="-5" dirty="0">
                <a:latin typeface="Gulim"/>
                <a:cs typeface="Gulim"/>
              </a:rPr>
              <a:t>발생</a:t>
            </a:r>
            <a:endParaRPr sz="24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Gulim"/>
                <a:cs typeface="Gulim"/>
              </a:rPr>
              <a:t>⇒ </a:t>
            </a:r>
            <a:r>
              <a:rPr sz="2400" spc="-105" dirty="0">
                <a:solidFill>
                  <a:srgbClr val="0000FF"/>
                </a:solidFill>
                <a:latin typeface="Gulim"/>
                <a:cs typeface="Gulim"/>
              </a:rPr>
              <a:t>밀파, </a:t>
            </a:r>
            <a:r>
              <a:rPr sz="2400" dirty="0">
                <a:solidFill>
                  <a:srgbClr val="0000FF"/>
                </a:solidFill>
                <a:latin typeface="Gulim"/>
                <a:cs typeface="Gulim"/>
              </a:rPr>
              <a:t>다비재배를 피하고 균형</a:t>
            </a:r>
            <a:r>
              <a:rPr sz="2400" spc="8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400" dirty="0">
                <a:solidFill>
                  <a:srgbClr val="0000FF"/>
                </a:solidFill>
                <a:latin typeface="Gulim"/>
                <a:cs typeface="Gulim"/>
              </a:rPr>
              <a:t>시비</a:t>
            </a:r>
            <a:endParaRPr sz="2400">
              <a:latin typeface="Gulim"/>
              <a:cs typeface="Guli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267" y="4454397"/>
            <a:ext cx="8797925" cy="9561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Gulim"/>
                <a:cs typeface="Gulim"/>
              </a:rPr>
              <a:t>⇒</a:t>
            </a:r>
            <a:r>
              <a:rPr sz="2400" spc="-5" dirty="0">
                <a:latin typeface="Gulim"/>
                <a:cs typeface="Gulim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Gulim"/>
                <a:cs typeface="Gulim"/>
              </a:rPr>
              <a:t>표준</a:t>
            </a:r>
            <a:r>
              <a:rPr sz="2800" spc="1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Gulim"/>
                <a:cs typeface="Gulim"/>
              </a:rPr>
              <a:t>파종량</a:t>
            </a:r>
            <a:r>
              <a:rPr sz="2800" spc="1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Gulim"/>
                <a:cs typeface="Gulim"/>
              </a:rPr>
              <a:t>준수</a:t>
            </a:r>
            <a:r>
              <a:rPr sz="2800" spc="1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2800" spc="-240" dirty="0">
                <a:solidFill>
                  <a:srgbClr val="0000FF"/>
                </a:solidFill>
                <a:latin typeface="Gulim"/>
                <a:cs typeface="Gulim"/>
              </a:rPr>
              <a:t>:</a:t>
            </a:r>
            <a:r>
              <a:rPr sz="2800" spc="-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lang="en-US" sz="2800" spc="-5" dirty="0">
                <a:solidFill>
                  <a:srgbClr val="0000FF"/>
                </a:solidFill>
                <a:latin typeface="Gulim"/>
                <a:cs typeface="Gulim"/>
              </a:rPr>
              <a:t>16</a:t>
            </a:r>
            <a:r>
              <a:rPr sz="2800" spc="-35" dirty="0">
                <a:solidFill>
                  <a:srgbClr val="0000FF"/>
                </a:solidFill>
                <a:latin typeface="Gulim"/>
                <a:cs typeface="Gulim"/>
              </a:rPr>
              <a:t>kg/</a:t>
            </a:r>
            <a:r>
              <a:rPr sz="2800" spc="-35" dirty="0">
                <a:latin typeface="Gulim"/>
                <a:cs typeface="Gulim"/>
              </a:rPr>
              <a:t>1</a:t>
            </a:r>
            <a:r>
              <a:rPr lang="en-US" sz="2800" spc="-35" dirty="0">
                <a:latin typeface="Gulim"/>
                <a:cs typeface="Gulim"/>
              </a:rPr>
              <a:t>0a</a:t>
            </a:r>
            <a:endParaRPr sz="2400" dirty="0">
              <a:latin typeface="Gulim"/>
              <a:cs typeface="Gulim"/>
            </a:endParaRPr>
          </a:p>
          <a:p>
            <a:pPr marL="727075" marR="5080" indent="-477520">
              <a:lnSpc>
                <a:spcPts val="4260"/>
              </a:lnSpc>
              <a:spcBef>
                <a:spcPts val="250"/>
              </a:spcBef>
            </a:pPr>
            <a:r>
              <a:rPr lang="en-US" sz="2400" dirty="0">
                <a:latin typeface="Gulim"/>
                <a:cs typeface="Gulim"/>
              </a:rPr>
              <a:t>    </a:t>
            </a:r>
            <a:r>
              <a:rPr lang="ko-KR" altLang="en-US" sz="2400" dirty="0">
                <a:latin typeface="Gulim"/>
                <a:cs typeface="Gulim"/>
              </a:rPr>
              <a:t>표준 </a:t>
            </a:r>
            <a:r>
              <a:rPr lang="ko-KR" altLang="en-US" sz="2400" dirty="0" err="1">
                <a:latin typeface="Gulim"/>
                <a:cs typeface="Gulim"/>
              </a:rPr>
              <a:t>시비량</a:t>
            </a:r>
            <a:r>
              <a:rPr lang="ko-KR" altLang="en-US" sz="2400" dirty="0">
                <a:latin typeface="Gulim"/>
                <a:cs typeface="Gulim"/>
              </a:rPr>
              <a:t> 준수</a:t>
            </a:r>
            <a:endParaRPr sz="2400" dirty="0">
              <a:latin typeface="Gulim"/>
              <a:cs typeface="Gulim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78" y="307594"/>
            <a:ext cx="2924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저온현상</a:t>
            </a:r>
            <a:r>
              <a:rPr sz="3600" b="0" spc="-90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2800" b="0" spc="-12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(백수</a:t>
            </a:r>
            <a:r>
              <a:rPr sz="2800" b="0" spc="-120" dirty="0">
                <a:solidFill>
                  <a:srgbClr val="0000FF"/>
                </a:solidFill>
                <a:latin typeface="Gulim"/>
                <a:cs typeface="Gulim"/>
              </a:rPr>
              <a:t>)</a:t>
            </a:r>
            <a:endParaRPr sz="2800" dirty="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77583" y="4151376"/>
            <a:ext cx="2138172" cy="1568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491" y="4154423"/>
            <a:ext cx="1051559" cy="1577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0040" y="6210096"/>
            <a:ext cx="6637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85" dirty="0">
                <a:latin typeface="Gulim"/>
                <a:cs typeface="Gulim"/>
              </a:rPr>
              <a:t>&lt;</a:t>
            </a:r>
            <a:r>
              <a:rPr sz="2800" spc="-85" dirty="0">
                <a:solidFill>
                  <a:srgbClr val="0000FF"/>
                </a:solidFill>
                <a:latin typeface="Gulim"/>
                <a:cs typeface="Gulim"/>
              </a:rPr>
              <a:t>유수형성기 </a:t>
            </a:r>
            <a:r>
              <a:rPr sz="2800" spc="-5" dirty="0">
                <a:solidFill>
                  <a:srgbClr val="0000FF"/>
                </a:solidFill>
                <a:latin typeface="Gulim"/>
                <a:cs typeface="Gulim"/>
              </a:rPr>
              <a:t>저온</a:t>
            </a:r>
            <a:r>
              <a:rPr sz="2800" spc="-5" dirty="0">
                <a:latin typeface="Gulim"/>
                <a:cs typeface="Gulim"/>
              </a:rPr>
              <a:t>에 의한 이삭 마름</a:t>
            </a:r>
            <a:r>
              <a:rPr sz="2800" spc="105" dirty="0">
                <a:latin typeface="Gulim"/>
                <a:cs typeface="Gulim"/>
              </a:rPr>
              <a:t> </a:t>
            </a:r>
            <a:r>
              <a:rPr sz="2800" spc="-165" dirty="0">
                <a:latin typeface="Gulim"/>
                <a:cs typeface="Gulim"/>
              </a:rPr>
              <a:t>증상&gt;</a:t>
            </a:r>
            <a:endParaRPr sz="2800">
              <a:latin typeface="Gulim"/>
              <a:cs typeface="Guli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7923" y="4155947"/>
            <a:ext cx="1037844" cy="1568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34639" y="4163567"/>
            <a:ext cx="1036319" cy="1569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66359" y="4148328"/>
            <a:ext cx="1062227" cy="1571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59053" y="5835141"/>
          <a:ext cx="5588633" cy="2026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6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2691">
                <a:tc>
                  <a:txBody>
                    <a:bodyPr/>
                    <a:lstStyle/>
                    <a:p>
                      <a:pPr marL="127000">
                        <a:lnSpc>
                          <a:spcPts val="1495"/>
                        </a:lnSpc>
                      </a:pPr>
                      <a:r>
                        <a:rPr sz="1600" spc="-5" dirty="0">
                          <a:latin typeface="Gulim"/>
                          <a:cs typeface="Gulim"/>
                        </a:rPr>
                        <a:t>퇴화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5425">
                        <a:lnSpc>
                          <a:spcPts val="1495"/>
                        </a:lnSpc>
                      </a:pPr>
                      <a:r>
                        <a:rPr sz="1600" spc="-5" dirty="0">
                          <a:latin typeface="Gulim"/>
                          <a:cs typeface="Gulim"/>
                        </a:rPr>
                        <a:t>부분</a:t>
                      </a:r>
                      <a:r>
                        <a:rPr sz="1600" spc="-1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00" spc="-5" dirty="0">
                          <a:latin typeface="Gulim"/>
                          <a:cs typeface="Gulim"/>
                        </a:rPr>
                        <a:t>불임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ts val="1495"/>
                        </a:lnSpc>
                      </a:pPr>
                      <a:r>
                        <a:rPr sz="1600" spc="-5" dirty="0">
                          <a:latin typeface="Gulim"/>
                          <a:cs typeface="Gulim"/>
                        </a:rPr>
                        <a:t>백수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ts val="1495"/>
                        </a:lnSpc>
                      </a:pPr>
                      <a:r>
                        <a:rPr sz="1600" spc="-5" dirty="0">
                          <a:latin typeface="Gulim"/>
                          <a:cs typeface="Gulim"/>
                        </a:rPr>
                        <a:t>탈색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ts val="1495"/>
                        </a:lnSpc>
                      </a:pPr>
                      <a:r>
                        <a:rPr sz="1600" spc="-20" dirty="0">
                          <a:latin typeface="Gulim"/>
                          <a:cs typeface="Gulim"/>
                        </a:rPr>
                        <a:t>이삭</a:t>
                      </a:r>
                      <a:r>
                        <a:rPr sz="1600" spc="-6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00" spc="-30" dirty="0">
                          <a:latin typeface="Gulim"/>
                          <a:cs typeface="Gulim"/>
                        </a:rPr>
                        <a:t>휘어짐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3991355" y="4155947"/>
            <a:ext cx="1056131" cy="1568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8576" y="1193291"/>
            <a:ext cx="7446264" cy="27233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70959" y="1903476"/>
            <a:ext cx="4432300" cy="5232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558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440"/>
              </a:spcBef>
            </a:pPr>
            <a:r>
              <a:rPr sz="2800" b="1" spc="-5" dirty="0">
                <a:solidFill>
                  <a:srgbClr val="0033CC"/>
                </a:solidFill>
                <a:latin typeface="Malgun Gothic"/>
                <a:cs typeface="Malgun Gothic"/>
              </a:rPr>
              <a:t>2월 </a:t>
            </a:r>
            <a:r>
              <a:rPr sz="2800" b="1" spc="-70" dirty="0">
                <a:solidFill>
                  <a:srgbClr val="0033CC"/>
                </a:solidFill>
                <a:latin typeface="Malgun Gothic"/>
                <a:cs typeface="Malgun Gothic"/>
              </a:rPr>
              <a:t>하</a:t>
            </a:r>
            <a:r>
              <a:rPr sz="2800" spc="-70" dirty="0">
                <a:solidFill>
                  <a:srgbClr val="0000FF"/>
                </a:solidFill>
                <a:latin typeface="Gulim"/>
                <a:cs typeface="Gulim"/>
              </a:rPr>
              <a:t>~3월 </a:t>
            </a:r>
            <a:r>
              <a:rPr sz="2800" spc="-5" dirty="0">
                <a:solidFill>
                  <a:srgbClr val="0000FF"/>
                </a:solidFill>
                <a:latin typeface="Gulim"/>
                <a:cs typeface="Gulim"/>
              </a:rPr>
              <a:t>상순</a:t>
            </a:r>
            <a:r>
              <a:rPr sz="2800" spc="-10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800" spc="-5" dirty="0">
                <a:solidFill>
                  <a:srgbClr val="FF3300"/>
                </a:solidFill>
                <a:latin typeface="Gulim"/>
                <a:cs typeface="Gulim"/>
              </a:rPr>
              <a:t>저온피해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56" y="341757"/>
            <a:ext cx="554634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dirty="0"/>
              <a:t>기타 </a:t>
            </a:r>
            <a:r>
              <a:rPr lang="ko-KR" altLang="en-US" dirty="0" err="1"/>
              <a:t>병해충</a:t>
            </a:r>
            <a:r>
              <a:rPr lang="ko-KR" altLang="en-US" sz="3600" b="0" dirty="0" err="1">
                <a:solidFill>
                  <a:schemeClr val="bg1"/>
                </a:solidFill>
                <a:latin typeface="Gulim"/>
                <a:cs typeface="Gulim"/>
              </a:rPr>
              <a:t>병해충해충</a:t>
            </a:r>
            <a:r>
              <a:rPr sz="3600" b="0" dirty="0">
                <a:solidFill>
                  <a:schemeClr val="bg1"/>
                </a:solidFill>
                <a:latin typeface="Gulim"/>
                <a:cs typeface="Gulim"/>
              </a:rPr>
              <a:t> </a:t>
            </a:r>
            <a:r>
              <a:rPr sz="3600" b="0" spc="-229" dirty="0">
                <a:solidFill>
                  <a:schemeClr val="bg1"/>
                </a:solidFill>
                <a:latin typeface="Gulim"/>
                <a:cs typeface="Gulim"/>
              </a:rPr>
              <a:t>병, 충,</a:t>
            </a:r>
            <a:r>
              <a:rPr sz="3600" b="0" spc="145" dirty="0">
                <a:solidFill>
                  <a:schemeClr val="bg1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chemeClr val="bg1"/>
                </a:solidFill>
                <a:latin typeface="Gulim"/>
                <a:cs typeface="Gulim"/>
              </a:rPr>
              <a:t>재해</a:t>
            </a:r>
            <a:endParaRPr sz="3600" dirty="0">
              <a:solidFill>
                <a:schemeClr val="bg1"/>
              </a:solidFill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76" y="1322832"/>
            <a:ext cx="1943100" cy="217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5411" y="1383791"/>
            <a:ext cx="2473452" cy="2150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4723" y="3573907"/>
            <a:ext cx="1800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33CC"/>
                </a:solidFill>
                <a:latin typeface="Gulim"/>
                <a:cs typeface="Gulim"/>
              </a:rPr>
              <a:t>황화왜화병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3795" y="4303776"/>
            <a:ext cx="3054350" cy="1772920"/>
            <a:chOff x="653795" y="4303776"/>
            <a:chExt cx="3054350" cy="1772920"/>
          </a:xfrm>
        </p:grpSpPr>
        <p:sp>
          <p:nvSpPr>
            <p:cNvPr id="7" name="object 7"/>
            <p:cNvSpPr/>
            <p:nvPr/>
          </p:nvSpPr>
          <p:spPr>
            <a:xfrm>
              <a:off x="662939" y="4312920"/>
              <a:ext cx="1943100" cy="17541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8367" y="4308348"/>
              <a:ext cx="1952625" cy="1763395"/>
            </a:xfrm>
            <a:custGeom>
              <a:avLst/>
              <a:gdLst/>
              <a:ahLst/>
              <a:cxnLst/>
              <a:rect l="l" t="t" r="r" b="b"/>
              <a:pathLst>
                <a:path w="1952625" h="1763395">
                  <a:moveTo>
                    <a:pt x="0" y="1763267"/>
                  </a:moveTo>
                  <a:lnTo>
                    <a:pt x="1952244" y="1763267"/>
                  </a:lnTo>
                  <a:lnTo>
                    <a:pt x="1952244" y="0"/>
                  </a:lnTo>
                  <a:lnTo>
                    <a:pt x="0" y="0"/>
                  </a:lnTo>
                  <a:lnTo>
                    <a:pt x="0" y="1763267"/>
                  </a:lnTo>
                  <a:close/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59379" y="4312920"/>
              <a:ext cx="1048512" cy="1737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8509" y="3573907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33CC"/>
                </a:solidFill>
                <a:latin typeface="Gulim"/>
                <a:cs typeface="Gulim"/>
              </a:rPr>
              <a:t>깜부기병</a:t>
            </a:r>
            <a:endParaRPr sz="2800">
              <a:latin typeface="Gulim"/>
              <a:cs typeface="Guli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6279" y="6112865"/>
            <a:ext cx="2156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33CC"/>
                </a:solidFill>
                <a:latin typeface="Gulim"/>
                <a:cs typeface="Gulim"/>
              </a:rPr>
              <a:t>잎짚눈무늬병</a:t>
            </a:r>
            <a:endParaRPr sz="2800">
              <a:latin typeface="Gulim"/>
              <a:cs typeface="Guli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60008" y="4316860"/>
            <a:ext cx="2372867" cy="1698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9664" y="4323588"/>
            <a:ext cx="1930908" cy="1711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5750052" y="1392936"/>
            <a:ext cx="2816860" cy="2136775"/>
            <a:chOff x="5750052" y="1392936"/>
            <a:chExt cx="2816860" cy="2136775"/>
          </a:xfrm>
        </p:grpSpPr>
        <p:sp>
          <p:nvSpPr>
            <p:cNvPr id="15" name="object 15"/>
            <p:cNvSpPr/>
            <p:nvPr/>
          </p:nvSpPr>
          <p:spPr>
            <a:xfrm>
              <a:off x="5750052" y="1392936"/>
              <a:ext cx="2816352" cy="21366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52944" y="2779775"/>
              <a:ext cx="1013459" cy="7208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83833" y="3576269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33CC"/>
                </a:solidFill>
                <a:latin typeface="Gulim"/>
                <a:cs typeface="Gulim"/>
              </a:rPr>
              <a:t>보리나방</a:t>
            </a:r>
            <a:endParaRPr sz="2800">
              <a:latin typeface="Gulim"/>
              <a:cs typeface="Guli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7746" y="6111646"/>
            <a:ext cx="1090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33CC"/>
                </a:solidFill>
                <a:latin typeface="Gulim"/>
                <a:cs typeface="Gulim"/>
              </a:rPr>
              <a:t>수발아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040" y="381000"/>
            <a:ext cx="5474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35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P</a:t>
            </a:r>
            <a:r>
              <a:rPr lang="en-US" sz="3600" b="0" spc="-335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3600" b="0" spc="-335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L</a:t>
            </a:r>
            <a:r>
              <a:rPr lang="en-US" sz="3600" b="0" spc="-335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3600" b="0" spc="-335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S </a:t>
            </a:r>
            <a:r>
              <a:rPr sz="3600" b="0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(Positive </a:t>
            </a:r>
            <a:r>
              <a:rPr sz="3600" b="0" spc="-4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List</a:t>
            </a:r>
            <a:r>
              <a:rPr sz="3600" b="0" spc="-53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3600" b="0" spc="-1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System)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7140" y="1383608"/>
            <a:ext cx="7952740" cy="42240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156845">
              <a:lnSpc>
                <a:spcPct val="148000"/>
              </a:lnSpc>
              <a:spcBef>
                <a:spcPts val="270"/>
              </a:spcBef>
            </a:pPr>
            <a:r>
              <a:rPr sz="2800" b="1" spc="-25" dirty="0">
                <a:solidFill>
                  <a:srgbClr val="FF3300"/>
                </a:solidFill>
                <a:latin typeface="Malgun Gothic"/>
                <a:cs typeface="Malgun Gothic"/>
              </a:rPr>
              <a:t>농약 </a:t>
            </a:r>
            <a:r>
              <a:rPr sz="2800" b="1" spc="-35" dirty="0">
                <a:solidFill>
                  <a:srgbClr val="FF3300"/>
                </a:solidFill>
                <a:latin typeface="Malgun Gothic"/>
                <a:cs typeface="Malgun Gothic"/>
              </a:rPr>
              <a:t>허용기준 강화제도 </a:t>
            </a:r>
            <a:r>
              <a:rPr sz="2800" b="1" spc="-35" dirty="0">
                <a:solidFill>
                  <a:srgbClr val="0000FF"/>
                </a:solidFill>
                <a:latin typeface="Malgun Gothic"/>
                <a:cs typeface="Malgun Gothic"/>
              </a:rPr>
              <a:t>: </a:t>
            </a:r>
            <a:r>
              <a:rPr sz="2400" b="1" spc="-15" dirty="0">
                <a:latin typeface="Malgun Gothic"/>
                <a:cs typeface="Malgun Gothic"/>
              </a:rPr>
              <a:t>국내 사용 </a:t>
            </a:r>
            <a:r>
              <a:rPr sz="2400" b="1" spc="-20" dirty="0">
                <a:latin typeface="Malgun Gothic"/>
                <a:cs typeface="Malgun Gothic"/>
              </a:rPr>
              <a:t>등록 </a:t>
            </a:r>
            <a:r>
              <a:rPr sz="2400" b="1" spc="-25" dirty="0">
                <a:latin typeface="Malgun Gothic"/>
                <a:cs typeface="Malgun Gothic"/>
              </a:rPr>
              <a:t>또는  </a:t>
            </a:r>
            <a:r>
              <a:rPr sz="2400" b="1" spc="-45" dirty="0">
                <a:latin typeface="Malgun Gothic"/>
                <a:cs typeface="Malgun Gothic"/>
              </a:rPr>
              <a:t>잔류허용기준이</a:t>
            </a:r>
            <a:r>
              <a:rPr sz="2400" b="1" spc="-15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설정된</a:t>
            </a:r>
            <a:r>
              <a:rPr sz="2400" b="1" spc="-145" dirty="0">
                <a:latin typeface="Malgun Gothic"/>
                <a:cs typeface="Malgun Gothic"/>
              </a:rPr>
              <a:t> </a:t>
            </a:r>
            <a:r>
              <a:rPr sz="2400" b="1" spc="-20" dirty="0">
                <a:latin typeface="Malgun Gothic"/>
                <a:cs typeface="Malgun Gothic"/>
              </a:rPr>
              <a:t>농약</a:t>
            </a:r>
            <a:r>
              <a:rPr sz="2400" b="1" spc="-13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이외에</a:t>
            </a:r>
            <a:r>
              <a:rPr sz="2400" b="1" spc="-150" dirty="0">
                <a:latin typeface="Malgun Gothic"/>
                <a:cs typeface="Malgun Gothic"/>
              </a:rPr>
              <a:t> </a:t>
            </a:r>
            <a:r>
              <a:rPr sz="2400" b="1" spc="-30" dirty="0">
                <a:solidFill>
                  <a:srgbClr val="0000FF"/>
                </a:solidFill>
                <a:latin typeface="Malgun Gothic"/>
                <a:cs typeface="Malgun Gothic"/>
              </a:rPr>
              <a:t>등록되지</a:t>
            </a:r>
            <a:r>
              <a:rPr sz="2400" b="1" spc="-15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15" dirty="0">
                <a:solidFill>
                  <a:srgbClr val="0000FF"/>
                </a:solidFill>
                <a:latin typeface="Malgun Gothic"/>
                <a:cs typeface="Malgun Gothic"/>
              </a:rPr>
              <a:t>않은</a:t>
            </a:r>
            <a:r>
              <a:rPr sz="2400" b="1" spc="-145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농약은  </a:t>
            </a:r>
            <a:r>
              <a:rPr sz="2400" b="1" spc="-35" dirty="0">
                <a:solidFill>
                  <a:srgbClr val="0000FF"/>
                </a:solidFill>
                <a:latin typeface="Malgun Gothic"/>
                <a:cs typeface="Malgun Gothic"/>
              </a:rPr>
              <a:t>원칙적으로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사용을 </a:t>
            </a:r>
            <a:r>
              <a:rPr sz="2400" b="1" spc="-35" dirty="0">
                <a:solidFill>
                  <a:srgbClr val="0000FF"/>
                </a:solidFill>
                <a:latin typeface="Malgun Gothic"/>
                <a:cs typeface="Malgun Gothic"/>
              </a:rPr>
              <a:t>금지하는</a:t>
            </a:r>
            <a:r>
              <a:rPr sz="2400" b="1" spc="-370" dirty="0">
                <a:solidFill>
                  <a:srgbClr val="0000FF"/>
                </a:solidFill>
                <a:latin typeface="Malgun Gothic"/>
                <a:cs typeface="Malgun Gothic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Malgun Gothic"/>
                <a:cs typeface="Malgun Gothic"/>
              </a:rPr>
              <a:t>제도</a:t>
            </a:r>
            <a:endParaRPr sz="2400">
              <a:latin typeface="Malgun Gothic"/>
              <a:cs typeface="Malgun Gothic"/>
            </a:endParaRPr>
          </a:p>
          <a:p>
            <a:pPr marL="172720" marR="1795780" indent="-100965">
              <a:lnSpc>
                <a:spcPct val="150000"/>
              </a:lnSpc>
              <a:spcBef>
                <a:spcPts val="1885"/>
              </a:spcBef>
            </a:pPr>
            <a:r>
              <a:rPr sz="2400" b="1" spc="-15" dirty="0">
                <a:latin typeface="Malgun Gothic"/>
                <a:cs typeface="Malgun Gothic"/>
              </a:rPr>
              <a:t>수입</a:t>
            </a:r>
            <a:r>
              <a:rPr sz="2400" b="1" spc="-15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및</a:t>
            </a:r>
            <a:r>
              <a:rPr sz="2400" b="1" spc="-110" dirty="0">
                <a:latin typeface="Malgun Gothic"/>
                <a:cs typeface="Malgun Gothic"/>
              </a:rPr>
              <a:t> </a:t>
            </a:r>
            <a:r>
              <a:rPr sz="2400" b="1" spc="-20" dirty="0">
                <a:latin typeface="Malgun Gothic"/>
                <a:cs typeface="Malgun Gothic"/>
              </a:rPr>
              <a:t>국내</a:t>
            </a:r>
            <a:r>
              <a:rPr sz="2400" b="1" spc="-135" dirty="0">
                <a:latin typeface="Malgun Gothic"/>
                <a:cs typeface="Malgun Gothic"/>
              </a:rPr>
              <a:t> </a:t>
            </a:r>
            <a:r>
              <a:rPr sz="2400" b="1" spc="-30" dirty="0">
                <a:latin typeface="Malgun Gothic"/>
                <a:cs typeface="Malgun Gothic"/>
              </a:rPr>
              <a:t>농식품에</a:t>
            </a:r>
            <a:r>
              <a:rPr sz="2400" b="1" spc="-160" dirty="0">
                <a:latin typeface="Malgun Gothic"/>
                <a:cs typeface="Malgun Gothic"/>
              </a:rPr>
              <a:t> </a:t>
            </a:r>
            <a:r>
              <a:rPr sz="2400" b="1" spc="-15" dirty="0">
                <a:latin typeface="Malgun Gothic"/>
                <a:cs typeface="Malgun Gothic"/>
              </a:rPr>
              <a:t>대한</a:t>
            </a:r>
            <a:r>
              <a:rPr sz="2400" b="1" spc="-145" dirty="0">
                <a:latin typeface="Malgun Gothic"/>
                <a:cs typeface="Malgun Gothic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Malgun Gothic"/>
                <a:cs typeface="Malgun Gothic"/>
              </a:rPr>
              <a:t>안전</a:t>
            </a:r>
            <a:r>
              <a:rPr sz="2400" b="1" spc="-1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spc="-30" dirty="0">
                <a:solidFill>
                  <a:srgbClr val="FF0000"/>
                </a:solidFill>
                <a:latin typeface="Malgun Gothic"/>
                <a:cs typeface="Malgun Gothic"/>
              </a:rPr>
              <a:t>강화를</a:t>
            </a:r>
            <a:r>
              <a:rPr sz="2400" b="1" spc="-15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2400" b="1" spc="-40" dirty="0">
                <a:solidFill>
                  <a:srgbClr val="FF0000"/>
                </a:solidFill>
                <a:latin typeface="Malgun Gothic"/>
                <a:cs typeface="Malgun Gothic"/>
              </a:rPr>
              <a:t>위해  </a:t>
            </a:r>
            <a:r>
              <a:rPr sz="2400" b="1" spc="-100" dirty="0">
                <a:latin typeface="Malgun Gothic"/>
                <a:cs typeface="Malgun Gothic"/>
              </a:rPr>
              <a:t>PLS를 </a:t>
            </a:r>
            <a:r>
              <a:rPr sz="2400" b="1" spc="-65" dirty="0">
                <a:latin typeface="Malgun Gothic"/>
                <a:cs typeface="Malgun Gothic"/>
              </a:rPr>
              <a:t>도입, </a:t>
            </a:r>
            <a:r>
              <a:rPr sz="2400" b="1" spc="-15" dirty="0">
                <a:latin typeface="Malgun Gothic"/>
                <a:cs typeface="Malgun Gothic"/>
              </a:rPr>
              <a:t>전면</a:t>
            </a:r>
            <a:r>
              <a:rPr sz="2400" b="1" spc="-250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시행</a:t>
            </a:r>
            <a:r>
              <a:rPr sz="2400" b="1" spc="-10" dirty="0">
                <a:solidFill>
                  <a:srgbClr val="0000FF"/>
                </a:solidFill>
                <a:latin typeface="Arial"/>
                <a:cs typeface="Arial"/>
              </a:rPr>
              <a:t>(‘19.1.1)</a:t>
            </a:r>
            <a:endParaRPr sz="2400">
              <a:latin typeface="Arial"/>
              <a:cs typeface="Arial"/>
            </a:endParaRPr>
          </a:p>
          <a:p>
            <a:pPr marL="71755" marR="5080">
              <a:lnSpc>
                <a:spcPct val="150000"/>
              </a:lnSpc>
              <a:spcBef>
                <a:spcPts val="5"/>
              </a:spcBef>
            </a:pPr>
            <a:r>
              <a:rPr sz="2400" b="1" spc="-25" dirty="0">
                <a:latin typeface="Malgun Gothic"/>
                <a:cs typeface="Malgun Gothic"/>
              </a:rPr>
              <a:t>국내외</a:t>
            </a:r>
            <a:r>
              <a:rPr sz="2400" b="1" spc="-150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농산물</a:t>
            </a:r>
            <a:r>
              <a:rPr sz="2400" b="1" spc="-15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중</a:t>
            </a:r>
            <a:r>
              <a:rPr sz="2400" b="1" spc="-110" dirty="0">
                <a:latin typeface="Malgun Gothic"/>
                <a:cs typeface="Malgun Gothic"/>
              </a:rPr>
              <a:t> </a:t>
            </a:r>
            <a:r>
              <a:rPr sz="2400" b="1" spc="-40" dirty="0">
                <a:latin typeface="Malgun Gothic"/>
                <a:cs typeface="Malgun Gothic"/>
              </a:rPr>
              <a:t>잔류허용기준이</a:t>
            </a:r>
            <a:r>
              <a:rPr sz="2400" b="1" spc="-160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설정된</a:t>
            </a:r>
            <a:r>
              <a:rPr sz="2400" b="1" spc="-160" dirty="0">
                <a:latin typeface="Malgun Gothic"/>
                <a:cs typeface="Malgun Gothic"/>
              </a:rPr>
              <a:t> </a:t>
            </a:r>
            <a:r>
              <a:rPr sz="2400" b="1" spc="-15" dirty="0">
                <a:latin typeface="Malgun Gothic"/>
                <a:cs typeface="Malgun Gothic"/>
              </a:rPr>
              <a:t>농약</a:t>
            </a:r>
            <a:r>
              <a:rPr sz="2400" b="1" spc="-130" dirty="0">
                <a:latin typeface="Malgun Gothic"/>
                <a:cs typeface="Malgun Gothic"/>
              </a:rPr>
              <a:t> </a:t>
            </a:r>
            <a:r>
              <a:rPr sz="2400" b="1" spc="-30" dirty="0">
                <a:latin typeface="Malgun Gothic"/>
                <a:cs typeface="Malgun Gothic"/>
              </a:rPr>
              <a:t>성분이</a:t>
            </a:r>
            <a:r>
              <a:rPr sz="2400" b="1" spc="-150" dirty="0">
                <a:latin typeface="Malgun Gothic"/>
                <a:cs typeface="Malgun Gothic"/>
              </a:rPr>
              <a:t> </a:t>
            </a:r>
            <a:r>
              <a:rPr sz="2400" b="1" spc="-40" dirty="0">
                <a:latin typeface="Malgun Gothic"/>
                <a:cs typeface="Malgun Gothic"/>
              </a:rPr>
              <a:t>아닌  </a:t>
            </a:r>
            <a:r>
              <a:rPr sz="2400" b="1" spc="-35" dirty="0">
                <a:latin typeface="Malgun Gothic"/>
                <a:cs typeface="Malgun Gothic"/>
              </a:rPr>
              <a:t>농약검출시 </a:t>
            </a:r>
            <a:r>
              <a:rPr sz="2400" b="1" spc="-95" dirty="0">
                <a:latin typeface="Malgun Gothic"/>
                <a:cs typeface="Malgun Gothic"/>
              </a:rPr>
              <a:t>일률기준(0.01mg/kg, </a:t>
            </a:r>
            <a:r>
              <a:rPr sz="2400" b="1" spc="-160" dirty="0">
                <a:latin typeface="Malgun Gothic"/>
                <a:cs typeface="Malgun Gothic"/>
              </a:rPr>
              <a:t>ppm) </a:t>
            </a:r>
            <a:r>
              <a:rPr sz="2400" b="1" spc="-20" dirty="0">
                <a:latin typeface="Malgun Gothic"/>
                <a:cs typeface="Malgun Gothic"/>
              </a:rPr>
              <a:t>으로</a:t>
            </a:r>
            <a:r>
              <a:rPr sz="2400" b="1" spc="-210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관리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668" y="1641348"/>
            <a:ext cx="314325" cy="544195"/>
            <a:chOff x="391668" y="1641348"/>
            <a:chExt cx="314325" cy="544195"/>
          </a:xfrm>
        </p:grpSpPr>
        <p:sp>
          <p:nvSpPr>
            <p:cNvPr id="5" name="object 5"/>
            <p:cNvSpPr/>
            <p:nvPr/>
          </p:nvSpPr>
          <p:spPr>
            <a:xfrm>
              <a:off x="396240" y="1645920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8600" y="401192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6240" y="1645920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0"/>
                  </a:moveTo>
                  <a:lnTo>
                    <a:pt x="228600" y="133730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91668" y="3496055"/>
            <a:ext cx="314325" cy="544195"/>
            <a:chOff x="391668" y="3496055"/>
            <a:chExt cx="314325" cy="544195"/>
          </a:xfrm>
        </p:grpSpPr>
        <p:sp>
          <p:nvSpPr>
            <p:cNvPr id="8" name="object 8"/>
            <p:cNvSpPr/>
            <p:nvPr/>
          </p:nvSpPr>
          <p:spPr>
            <a:xfrm>
              <a:off x="396240" y="3500627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4">
                  <a:moveTo>
                    <a:pt x="228600" y="0"/>
                  </a:moveTo>
                  <a:lnTo>
                    <a:pt x="228600" y="133731"/>
                  </a:lnTo>
                  <a:lnTo>
                    <a:pt x="0" y="133731"/>
                  </a:lnTo>
                  <a:lnTo>
                    <a:pt x="0" y="401193"/>
                  </a:lnTo>
                  <a:lnTo>
                    <a:pt x="228600" y="401193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6240" y="3500627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4">
                  <a:moveTo>
                    <a:pt x="0" y="133731"/>
                  </a:moveTo>
                  <a:lnTo>
                    <a:pt x="228600" y="133731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3"/>
                  </a:lnTo>
                  <a:lnTo>
                    <a:pt x="0" y="401193"/>
                  </a:lnTo>
                  <a:lnTo>
                    <a:pt x="0" y="133731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1668" y="4588764"/>
            <a:ext cx="314325" cy="544195"/>
            <a:chOff x="391668" y="4588764"/>
            <a:chExt cx="314325" cy="544195"/>
          </a:xfrm>
        </p:grpSpPr>
        <p:sp>
          <p:nvSpPr>
            <p:cNvPr id="11" name="object 11"/>
            <p:cNvSpPr/>
            <p:nvPr/>
          </p:nvSpPr>
          <p:spPr>
            <a:xfrm>
              <a:off x="396240" y="4593336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4">
                  <a:moveTo>
                    <a:pt x="228600" y="0"/>
                  </a:moveTo>
                  <a:lnTo>
                    <a:pt x="228600" y="133731"/>
                  </a:lnTo>
                  <a:lnTo>
                    <a:pt x="0" y="133731"/>
                  </a:lnTo>
                  <a:lnTo>
                    <a:pt x="0" y="401193"/>
                  </a:lnTo>
                  <a:lnTo>
                    <a:pt x="228600" y="401193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240" y="4593336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4">
                  <a:moveTo>
                    <a:pt x="0" y="133731"/>
                  </a:moveTo>
                  <a:lnTo>
                    <a:pt x="228600" y="133731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3"/>
                  </a:lnTo>
                  <a:lnTo>
                    <a:pt x="0" y="401193"/>
                  </a:lnTo>
                  <a:lnTo>
                    <a:pt x="0" y="133731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73" y="1387221"/>
            <a:ext cx="6853327" cy="3890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6409" indent="-47434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Char char="○"/>
              <a:tabLst>
                <a:tab pos="487045" algn="l"/>
              </a:tabLst>
            </a:pPr>
            <a:r>
              <a:rPr sz="2800" b="1" spc="-5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조기수확</a:t>
            </a: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에 따른 </a:t>
            </a:r>
            <a:r>
              <a:rPr sz="2800" b="1" spc="-5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미숙립</a:t>
            </a:r>
            <a:r>
              <a:rPr sz="2800" b="1" spc="4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 </a:t>
            </a: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발생</a:t>
            </a:r>
            <a:endParaRPr sz="2800" b="1" dirty="0">
              <a:latin typeface="HY견고딕" panose="02030600000101010101" pitchFamily="18" charset="-127"/>
              <a:ea typeface="HY견고딕" panose="02030600000101010101" pitchFamily="18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Gulim"/>
              <a:buChar char="○"/>
            </a:pPr>
            <a:endParaRPr sz="2050" b="1" dirty="0">
              <a:latin typeface="HY견고딕" panose="02030600000101010101" pitchFamily="18" charset="-127"/>
              <a:ea typeface="HY견고딕" panose="02030600000101010101" pitchFamily="18" charset="-127"/>
              <a:cs typeface="Gulim"/>
            </a:endParaRPr>
          </a:p>
          <a:p>
            <a:pPr marL="486409" indent="-474345">
              <a:lnSpc>
                <a:spcPct val="100000"/>
              </a:lnSpc>
              <a:buClr>
                <a:srgbClr val="000000"/>
              </a:buClr>
              <a:buChar char="○"/>
              <a:tabLst>
                <a:tab pos="487045" algn="l"/>
              </a:tabLst>
            </a:pPr>
            <a:r>
              <a:rPr sz="2800" b="1" spc="-5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강우</a:t>
            </a: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에 의한 </a:t>
            </a:r>
            <a:r>
              <a:rPr sz="2800" b="1" spc="-5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변색립 및 수발아</a:t>
            </a:r>
            <a:r>
              <a:rPr sz="2800" b="1" spc="35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 </a:t>
            </a: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발생</a:t>
            </a:r>
            <a:endParaRPr sz="2800" b="1" dirty="0">
              <a:latin typeface="HY견고딕" panose="02030600000101010101" pitchFamily="18" charset="-127"/>
              <a:ea typeface="HY견고딕" panose="02030600000101010101" pitchFamily="18" charset="-127"/>
              <a:cs typeface="Gulim"/>
            </a:endParaRPr>
          </a:p>
          <a:p>
            <a:pPr marL="487680" marR="598805" indent="-475615">
              <a:lnSpc>
                <a:spcPct val="145700"/>
              </a:lnSpc>
              <a:spcBef>
                <a:spcPts val="1155"/>
              </a:spcBef>
              <a:buChar char="○"/>
              <a:tabLst>
                <a:tab pos="487045" algn="l"/>
                <a:tab pos="2978150" algn="l"/>
              </a:tabLst>
            </a:pP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콤바인</a:t>
            </a:r>
            <a:r>
              <a:rPr sz="2800" b="1" spc="30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 </a:t>
            </a: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수확시	</a:t>
            </a:r>
            <a:r>
              <a:rPr sz="2800" b="1" spc="-5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고수분 또는</a:t>
            </a:r>
            <a:r>
              <a:rPr sz="2800" b="1" spc="-6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탈곡기  고 </a:t>
            </a:r>
            <a:r>
              <a:rPr sz="2800" b="1" spc="-10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회전속도</a:t>
            </a:r>
            <a:r>
              <a:rPr sz="2800" b="1" spc="-10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에 </a:t>
            </a: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따른 </a:t>
            </a:r>
            <a:r>
              <a:rPr sz="2800" b="1" spc="-5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파손립</a:t>
            </a:r>
            <a:r>
              <a:rPr sz="2800" b="1" spc="45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 </a:t>
            </a:r>
            <a:r>
              <a:rPr sz="2800" b="1" spc="-10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발생</a:t>
            </a:r>
            <a:endParaRPr sz="2800" b="1" dirty="0">
              <a:latin typeface="HY견고딕" panose="02030600000101010101" pitchFamily="18" charset="-127"/>
              <a:ea typeface="HY견고딕" panose="02030600000101010101" pitchFamily="18" charset="-127"/>
              <a:cs typeface="Gulim"/>
            </a:endParaRPr>
          </a:p>
          <a:p>
            <a:pPr marL="487680" marR="5080" indent="-475615">
              <a:lnSpc>
                <a:spcPct val="145700"/>
              </a:lnSpc>
              <a:spcBef>
                <a:spcPts val="295"/>
              </a:spcBef>
              <a:buChar char="○"/>
              <a:tabLst>
                <a:tab pos="487045" algn="l"/>
              </a:tabLst>
            </a:pP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콤바인 수확시 </a:t>
            </a:r>
            <a:r>
              <a:rPr sz="2800" b="1" spc="-5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탈곡기 청소불량</a:t>
            </a: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에 따른 </a:t>
            </a:r>
            <a:r>
              <a:rPr sz="2800" b="1" spc="-5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 </a:t>
            </a:r>
            <a:r>
              <a:rPr sz="2800" b="1" spc="-85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(이종)곡립</a:t>
            </a:r>
            <a:r>
              <a:rPr sz="2800" b="1" spc="1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 </a:t>
            </a:r>
            <a:r>
              <a:rPr sz="2800" b="1" spc="-5" dirty="0">
                <a:latin typeface="HY견고딕" panose="02030600000101010101" pitchFamily="18" charset="-127"/>
                <a:ea typeface="HY견고딕" panose="02030600000101010101" pitchFamily="18" charset="-127"/>
                <a:cs typeface="Gulim"/>
              </a:rPr>
              <a:t>혼입</a:t>
            </a:r>
            <a:endParaRPr sz="2800" b="1" dirty="0">
              <a:latin typeface="HY견고딕" panose="02030600000101010101" pitchFamily="18" charset="-127"/>
              <a:ea typeface="HY견고딕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8344" y="318048"/>
            <a:ext cx="83346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dirty="0"/>
              <a:t>보리 </a:t>
            </a:r>
            <a:r>
              <a:rPr dirty="0" err="1"/>
              <a:t>수확</a:t>
            </a:r>
            <a:r>
              <a:rPr lang="ko-KR" altLang="en-US" dirty="0"/>
              <a:t>시</a:t>
            </a:r>
            <a:r>
              <a:rPr dirty="0"/>
              <a:t> 품질저하 요인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59494" y="6595668"/>
            <a:ext cx="400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imes New Roman"/>
                <a:cs typeface="Times New Roman"/>
              </a:rPr>
              <a:t>30/71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" y="327405"/>
            <a:ext cx="322707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err="1"/>
              <a:t>수확</a:t>
            </a:r>
            <a:r>
              <a:rPr dirty="0"/>
              <a:t> 후 관리</a:t>
            </a:r>
          </a:p>
        </p:txBody>
      </p:sp>
      <p:sp>
        <p:nvSpPr>
          <p:cNvPr id="11" name="object 11"/>
          <p:cNvSpPr/>
          <p:nvPr/>
        </p:nvSpPr>
        <p:spPr>
          <a:xfrm>
            <a:off x="5896217" y="1940560"/>
            <a:ext cx="212725" cy="269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52400" y="2322576"/>
            <a:ext cx="5240655" cy="680720"/>
            <a:chOff x="152400" y="2322576"/>
            <a:chExt cx="5240655" cy="680720"/>
          </a:xfrm>
        </p:grpSpPr>
        <p:sp>
          <p:nvSpPr>
            <p:cNvPr id="13" name="object 13"/>
            <p:cNvSpPr/>
            <p:nvPr/>
          </p:nvSpPr>
          <p:spPr>
            <a:xfrm>
              <a:off x="152400" y="2322576"/>
              <a:ext cx="660654" cy="6804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6908" y="2322576"/>
              <a:ext cx="1320546" cy="6804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1891" y="2322576"/>
              <a:ext cx="1625346" cy="6804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43200" y="2322576"/>
              <a:ext cx="1925574" cy="6804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62628" y="2322576"/>
              <a:ext cx="710946" cy="6804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67428" y="2322576"/>
              <a:ext cx="520433" cy="68046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81728" y="2322576"/>
              <a:ext cx="710946" cy="68046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0977" y="1117733"/>
            <a:ext cx="8816975" cy="4634602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800" spc="305" dirty="0">
                <a:solidFill>
                  <a:srgbClr val="0000FF"/>
                </a:solidFill>
                <a:latin typeface="Gulim"/>
                <a:cs typeface="Gulim"/>
              </a:rPr>
              <a:t>□ </a:t>
            </a:r>
            <a:r>
              <a:rPr sz="2800" b="1" spc="-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수확</a:t>
            </a:r>
            <a:r>
              <a:rPr sz="2800" b="1" spc="-29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시기</a:t>
            </a:r>
            <a:endParaRPr sz="2800" b="1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191770">
              <a:lnSpc>
                <a:spcPct val="100000"/>
              </a:lnSpc>
              <a:spcBef>
                <a:spcPts val="1185"/>
              </a:spcBef>
            </a:pPr>
            <a:r>
              <a:rPr sz="24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출수 후 </a:t>
            </a:r>
            <a:r>
              <a:rPr sz="2400" b="1" spc="1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45일 </a:t>
            </a:r>
            <a:r>
              <a:rPr sz="2400" b="1" spc="-45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이후</a:t>
            </a:r>
            <a:r>
              <a:rPr sz="2400" b="1" spc="-4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(곡립 </a:t>
            </a:r>
            <a:r>
              <a:rPr sz="24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수분함량 </a:t>
            </a:r>
            <a:r>
              <a:rPr sz="2400" b="1" spc="-5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20~25</a:t>
            </a:r>
            <a:r>
              <a:rPr sz="2400" b="1" spc="-5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) </a:t>
            </a:r>
            <a:r>
              <a:rPr lang="en-US" sz="2400" b="1" spc="-5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 </a:t>
            </a:r>
            <a:r>
              <a:rPr sz="2400" b="1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수확</a:t>
            </a:r>
            <a:r>
              <a:rPr sz="2400" b="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하는</a:t>
            </a:r>
            <a:r>
              <a:rPr sz="24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것이</a:t>
            </a:r>
            <a:r>
              <a:rPr sz="2400" b="1" spc="1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2400" b="1" spc="-175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적당</a:t>
            </a:r>
            <a:endParaRPr sz="2400" b="1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19177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* 수확기 회전속도 </a:t>
            </a:r>
            <a:r>
              <a:rPr sz="2400" b="1" spc="-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:</a:t>
            </a:r>
            <a:r>
              <a:rPr sz="2400" b="1" spc="-1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400~500회/분</a:t>
            </a:r>
            <a:endParaRPr lang="en-US" sz="2400" b="1" spc="5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191770">
              <a:lnSpc>
                <a:spcPct val="100000"/>
              </a:lnSpc>
              <a:spcBef>
                <a:spcPts val="1440"/>
              </a:spcBef>
            </a:pPr>
            <a:endParaRPr lang="en-US" sz="2400" b="1" spc="5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191770">
              <a:lnSpc>
                <a:spcPct val="100000"/>
              </a:lnSpc>
              <a:spcBef>
                <a:spcPts val="1440"/>
              </a:spcBef>
            </a:pPr>
            <a:r>
              <a:rPr lang="ko-KR" altLang="en-US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lang="en-US" altLang="ko-KR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-</a:t>
            </a:r>
            <a:r>
              <a:rPr lang="ko-KR" altLang="en-US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화력건조 적정온도 </a:t>
            </a:r>
            <a:r>
              <a:rPr lang="en-US" altLang="ko-KR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: </a:t>
            </a:r>
            <a:r>
              <a:rPr lang="ko-KR" altLang="en-US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열풍온도 </a:t>
            </a:r>
            <a:r>
              <a:rPr lang="en-US" altLang="ko-KR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40~50</a:t>
            </a:r>
            <a:r>
              <a:rPr lang="ko-KR" altLang="en-US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도 이하</a:t>
            </a:r>
            <a:endParaRPr lang="en-US" altLang="ko-KR" sz="2400" b="1" spc="5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191770">
              <a:lnSpc>
                <a:spcPct val="100000"/>
              </a:lnSpc>
              <a:spcBef>
                <a:spcPts val="1440"/>
              </a:spcBef>
            </a:pPr>
            <a:r>
              <a:rPr lang="en-US" altLang="ko-KR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- </a:t>
            </a:r>
            <a:r>
              <a:rPr lang="ko-KR" altLang="en-US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수분함량 </a:t>
            </a:r>
            <a:r>
              <a:rPr lang="en-US" altLang="ko-KR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: 14%</a:t>
            </a:r>
            <a:r>
              <a:rPr lang="ko-KR" altLang="en-US" sz="2400" b="1" spc="5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이내로 건조함</a:t>
            </a:r>
            <a:endParaRPr lang="en-US" altLang="ko-KR" sz="2400" b="1" spc="5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 marL="191770">
              <a:lnSpc>
                <a:spcPct val="100000"/>
              </a:lnSpc>
              <a:spcBef>
                <a:spcPts val="1440"/>
              </a:spcBef>
            </a:pPr>
            <a:endParaRPr sz="2400" b="1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  <a:p>
            <a:pPr>
              <a:lnSpc>
                <a:spcPct val="100000"/>
              </a:lnSpc>
            </a:pPr>
            <a:endParaRPr sz="2050" b="1" dirty="0">
              <a:latin typeface="Gulim"/>
              <a:cs typeface="Gulim"/>
            </a:endParaRPr>
          </a:p>
          <a:p>
            <a:pPr marR="30480" algn="ctr"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1894" y="577883"/>
            <a:ext cx="1893169" cy="30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8619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414" b="0" i="0" u="none" strike="noStrike" kern="0" cap="none" spc="5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2020. </a:t>
            </a:r>
            <a:endParaRPr kumimoji="0" lang="ko-KR" altLang="en-US" sz="1414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Y견고딕"/>
              <a:ea typeface="HY견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5800" y="1969481"/>
            <a:ext cx="7086600" cy="670091"/>
          </a:xfrm>
          <a:prstGeom prst="rect">
            <a:avLst/>
          </a:prstGeom>
          <a:noFill/>
        </p:spPr>
        <p:txBody>
          <a:bodyPr wrap="square" lIns="86204" tIns="43102" rIns="86204" bIns="43102">
            <a:spAutoFit/>
          </a:bodyPr>
          <a:lstStyle/>
          <a:p>
            <a:pPr marL="0" marR="0" lvl="0" indent="0" algn="ctr" defTabSz="861993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3393" b="1" i="0" u="none" strike="noStrike" kern="0" cap="none" spc="-105" normalizeH="0" baseline="0" noProof="0" dirty="0">
                <a:ln w="1905"/>
                <a:solidFill>
                  <a:prstClr val="black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HY견고딕"/>
                <a:ea typeface="HY견고딕"/>
                <a:cs typeface="+mn-cs"/>
              </a:rPr>
              <a:t>2. </a:t>
            </a:r>
            <a:r>
              <a:rPr kumimoji="0" lang="ko-KR" altLang="en-US" sz="3393" b="1" i="0" u="none" strike="noStrike" kern="0" cap="none" spc="-105" normalizeH="0" baseline="0" noProof="0" dirty="0">
                <a:ln w="1905"/>
                <a:solidFill>
                  <a:prstClr val="black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HY견고딕"/>
                <a:ea typeface="HY견고딕"/>
                <a:cs typeface="+mn-cs"/>
              </a:rPr>
              <a:t>밀 주요 재배기술 및 산업화</a:t>
            </a:r>
            <a:endParaRPr kumimoji="0" lang="en-US" altLang="ko-KR" sz="3393" b="1" i="0" u="none" strike="noStrike" kern="0" cap="none" spc="-105" normalizeH="0" baseline="0" noProof="0" dirty="0">
              <a:ln w="1905"/>
              <a:solidFill>
                <a:prstClr val="black"/>
              </a:solidFill>
              <a:effectLst>
                <a:reflection blurRad="6350" stA="50000" endA="300" endPos="50000" dist="29997" dir="5400000" sy="-100000" algn="bl" rotWithShape="0"/>
              </a:effectLst>
              <a:uLnTx/>
              <a:uFillTx/>
              <a:latin typeface="HY견고딕"/>
              <a:ea typeface="HY견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8211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034" y="1653413"/>
            <a:ext cx="250825" cy="311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0375" y="1471701"/>
            <a:ext cx="8419465" cy="4550733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486409" marR="0" lvl="0" indent="-474345" algn="l" defTabSz="914400" rtl="0" eaLnBrk="1" fontAlgn="auto" latinLnBrk="1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최근 밀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수요량은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</a:t>
            </a:r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20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만톤,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자급률은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</a:t>
            </a:r>
            <a:r>
              <a:rPr kumimoji="0" sz="2800" b="0" i="0" u="none" strike="noStrike" kern="1200" cap="none" spc="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lang="en-US" sz="2800" b="0" i="0" u="none" strike="noStrike" kern="1200" cap="none" spc="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 </a:t>
            </a:r>
            <a:r>
              <a:rPr kumimoji="0" lang="ko-KR" altLang="en-US" sz="2800" b="0" i="0" u="none" strike="noStrike" kern="1200" cap="none" spc="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미만</a:t>
            </a:r>
            <a:endParaRPr kumimoji="0" lang="en-US" altLang="ko-KR" sz="2800" b="0" i="0" u="none" strike="noStrike" kern="1200" cap="none" spc="13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486409" marR="0" lvl="0" indent="-474345" algn="l" defTabSz="914400" rtl="0" eaLnBrk="1" fontAlgn="auto" latinLnBrk="1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소비량은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lang="ko-KR" alt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정체</a:t>
            </a: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,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종합적</a:t>
            </a:r>
            <a:r>
              <a:rPr kumimoji="0" lang="ko-KR" alt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인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대책마련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추진</a:t>
            </a:r>
            <a:r>
              <a:rPr kumimoji="0" sz="2800" b="0" i="0" u="none" strike="noStrike" kern="1200" cap="none" spc="16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필요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48285" marR="0" lvl="0" indent="0" algn="l" defTabSz="914400" rtl="0" eaLnBrk="1" fontAlgn="auto" latinLnBrk="1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1인당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연간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소비량: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'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13) 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31.3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→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'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15)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32.2→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'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18) 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32.2</a:t>
            </a:r>
            <a:r>
              <a:rPr kumimoji="0" sz="2000" b="0" i="0" u="none" strike="noStrike" kern="1200" cap="none" spc="1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kg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48285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재배면적: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'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15)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10,076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→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'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17)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9,283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→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'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18)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6,600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→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'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19)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3,736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ha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87045" marR="379095" lvl="0" indent="-487045" algn="l" defTabSz="914400" rtl="0" eaLnBrk="1" fontAlgn="auto" latinLnBrk="1" hangingPunct="1">
              <a:lnSpc>
                <a:spcPct val="126899"/>
              </a:lnSpc>
              <a:spcBef>
                <a:spcPts val="147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수입밀 대비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국산밀의 </a:t>
            </a: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가격,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품질 경쟁력이 낮아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경쟁력 향상방안 연구</a:t>
            </a:r>
            <a:r>
              <a:rPr kumimoji="0" sz="2800" b="0" i="0" u="none" strike="noStrike" kern="1200" cap="none" spc="4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시급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48285" marR="0" lvl="0" indent="0" algn="l" defTabSz="914400" rtl="0" eaLnBrk="1" fontAlgn="auto" latinLnBrk="1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원맥가격(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'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18) 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(국산)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975원/kg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-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(수입)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312</a:t>
            </a:r>
            <a:r>
              <a:rPr kumimoji="0" lang="ko-KR" altLang="en-US" sz="2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원</a:t>
            </a:r>
            <a:r>
              <a:rPr kumimoji="0" lang="en-US" altLang="ko-KR" sz="2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/kg</a:t>
            </a:r>
            <a:r>
              <a:rPr kumimoji="0" sz="2000" b="0" i="0" u="none" strike="noStrike" kern="1200" cap="none" spc="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(3.1배)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172210" marR="431800" lvl="0" indent="-923925" algn="l" defTabSz="914400" rtl="0" eaLnBrk="1" fontAlgn="auto" latinLnBrk="1" hangingPunct="1">
              <a:lnSpc>
                <a:spcPct val="123600"/>
              </a:lnSpc>
              <a:spcBef>
                <a:spcPts val="6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품질 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단백질 함량이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낮고, </a:t>
            </a:r>
            <a:r>
              <a:rPr kumimoji="0" sz="2000" b="0" i="0" u="none" strike="noStrike" kern="1200" cap="none" spc="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소규모·분산된 </a:t>
            </a:r>
            <a:r>
              <a:rPr kumimoji="0" sz="2000" b="0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생산·유통구조로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인해  밀 품질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불균일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206" y="1213744"/>
            <a:ext cx="8610194" cy="37773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9584" marR="673100" lvl="0" indent="-477520" algn="l" defTabSz="914400" rtl="0" eaLnBrk="1" fontAlgn="auto" latinLnBrk="1" hangingPunct="1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8315" algn="l"/>
              </a:tabLst>
              <a:defRPr/>
            </a:pPr>
            <a:r>
              <a:rPr kumimoji="0" sz="2800" b="0" i="0" u="none" strike="noStrike" kern="1200" cap="none" spc="-18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면,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빵 등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용도별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품종</a:t>
            </a:r>
            <a:r>
              <a:rPr kumimoji="0" lang="ko-KR" alt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을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보급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하고 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있으나, 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수확 후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품질관리 </a:t>
            </a: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미흡,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수요자 요구</a:t>
            </a:r>
            <a:r>
              <a:rPr kumimoji="0" sz="2800" b="0" i="0" u="none" strike="noStrike" kern="1200" cap="none" spc="18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미충족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314325" marR="0" lvl="0" indent="0" algn="l" defTabSz="914400" rtl="0" eaLnBrk="1" fontAlgn="auto" latinLnBrk="1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용도별 우수품종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단지조성, 품질평가,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등급별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저장,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가공 등 연계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추진</a:t>
            </a:r>
          </a:p>
          <a:p>
            <a:pPr marL="608330" marR="230504" lvl="1" indent="-477520" algn="l" defTabSz="914400" rtl="0" eaLnBrk="1" fontAlgn="auto" latinLnBrk="1" hangingPunct="1">
              <a:lnSpc>
                <a:spcPct val="150100"/>
              </a:lnSpc>
              <a:spcBef>
                <a:spcPts val="160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607060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고기능성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품종개발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및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이용기술 </a:t>
            </a: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개발, </a:t>
            </a:r>
            <a:r>
              <a:rPr kumimoji="0" sz="2800" b="0" i="0" u="none" strike="noStrike" kern="1200" cap="none" spc="-1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수입밀과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차별화</a:t>
            </a:r>
            <a:r>
              <a:rPr kumimoji="0" lang="ko-KR" altLang="en-US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를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통한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소비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확대</a:t>
            </a:r>
            <a:r>
              <a:rPr kumimoji="0" lang="ko-KR" altLang="en-US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방안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연구</a:t>
            </a:r>
            <a:r>
              <a:rPr kumimoji="0" sz="2800" b="0" i="0" u="none" strike="noStrike" kern="1200" cap="none" spc="5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필요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314325" marR="0" lvl="0" indent="0" algn="l" defTabSz="914400" rtl="0" eaLnBrk="1" fontAlgn="auto" latinLnBrk="1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알러지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저감,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항산화,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기억력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개선,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면역력 개선 성분 강화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312" y="327405"/>
            <a:ext cx="749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지역에 알맞은</a:t>
            </a: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lang="ko-KR" altLang="en-US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종자준비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154" y="1097656"/>
            <a:ext cx="8529320" cy="4641013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87680" marR="0" lvl="0" indent="-475615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8315" algn="l"/>
              </a:tabLst>
              <a:defRPr/>
            </a:pP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우량품종 선택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lang="ko-KR" altLang="en-US" sz="2800" b="1" spc="-5" dirty="0">
                <a:latin typeface="Gulim"/>
                <a:cs typeface="Gulim"/>
              </a:rPr>
              <a:t>추위 견딜성과 익음 때 고려</a:t>
            </a:r>
            <a:endParaRPr kumimoji="0" lang="en-US" sz="2800" b="1" i="0" u="none" strike="noStrike" kern="1200" cap="none" spc="45" normalizeH="0" baseline="0" noProof="0" dirty="0">
              <a:ln>
                <a:noFill/>
              </a:ln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sz="2800" b="1" i="0" u="none" strike="noStrike" kern="1200" cap="none" spc="4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  </a:t>
            </a:r>
            <a:r>
              <a:rPr kumimoji="0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- </a:t>
            </a:r>
            <a:r>
              <a:rPr kumimoji="0" lang="ko-KR" altLang="en-US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겉보리 </a:t>
            </a:r>
            <a:r>
              <a:rPr kumimoji="0" lang="en-US" altLang="ko-KR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: 1</a:t>
            </a:r>
            <a:r>
              <a:rPr kumimoji="0" lang="ko-KR" altLang="en-US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월 평균기온 </a:t>
            </a:r>
            <a:r>
              <a:rPr kumimoji="0" lang="en-US" altLang="ko-KR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– 5</a:t>
            </a:r>
            <a:r>
              <a:rPr kumimoji="0" lang="ko-KR" altLang="en-US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도 이상</a:t>
            </a:r>
            <a:r>
              <a:rPr kumimoji="0" lang="en-US" altLang="ko-KR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(1</a:t>
            </a:r>
            <a:r>
              <a:rPr kumimoji="0" lang="ko-KR" altLang="en-US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월 최저기온 </a:t>
            </a:r>
            <a:r>
              <a:rPr kumimoji="0" lang="en-US" altLang="ko-KR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-12</a:t>
            </a:r>
            <a:r>
              <a:rPr kumimoji="0" lang="ko-KR" altLang="en-US" sz="2400" b="1" i="0" u="none" strike="noStrike" kern="1200" cap="none" spc="-105" normalizeH="0" baseline="0" noProof="0" dirty="0" err="1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도이상</a:t>
            </a:r>
            <a:r>
              <a:rPr kumimoji="0" lang="en-US" altLang="ko-KR" sz="2400" b="1" i="0" u="none" strike="noStrike" kern="1200" cap="none" spc="-105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)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+mn-ea"/>
                <a:cs typeface="Gulim"/>
              </a:rPr>
              <a:t>- </a:t>
            </a:r>
            <a:r>
              <a:rPr lang="ko-KR" altLang="en-US" sz="2400" b="1" spc="-100" dirty="0">
                <a:latin typeface="Gulim"/>
                <a:ea typeface="맑은 고딕" panose="020B0503020000020004" pitchFamily="50" charset="-127"/>
                <a:cs typeface="Gulim"/>
              </a:rPr>
              <a:t>쌀보리 </a:t>
            </a:r>
            <a:r>
              <a:rPr lang="en-US" altLang="ko-KR" sz="2400" b="1" spc="-100" dirty="0">
                <a:latin typeface="Gulim"/>
                <a:ea typeface="맑은 고딕" panose="020B0503020000020004" pitchFamily="50" charset="-127"/>
                <a:cs typeface="Gulim"/>
              </a:rPr>
              <a:t>: 1</a:t>
            </a:r>
            <a:r>
              <a:rPr lang="ko-KR" altLang="en-US" sz="2400" b="1" spc="-100" dirty="0">
                <a:latin typeface="Gulim"/>
                <a:ea typeface="맑은 고딕" panose="020B0503020000020004" pitchFamily="50" charset="-127"/>
                <a:cs typeface="Gulim"/>
              </a:rPr>
              <a:t>월 평균기온 </a:t>
            </a:r>
            <a:r>
              <a:rPr lang="en-US" altLang="ko-KR" sz="2400" b="1" spc="-100" dirty="0">
                <a:latin typeface="Gulim"/>
                <a:ea typeface="맑은 고딕" panose="020B0503020000020004" pitchFamily="50" charset="-127"/>
                <a:cs typeface="Gulim"/>
              </a:rPr>
              <a:t>-4</a:t>
            </a:r>
            <a:r>
              <a:rPr lang="ko-KR" altLang="en-US" sz="2400" b="1" spc="-100" dirty="0">
                <a:latin typeface="Gulim"/>
                <a:ea typeface="맑은 고딕" panose="020B0503020000020004" pitchFamily="50" charset="-127"/>
                <a:cs typeface="Gulim"/>
              </a:rPr>
              <a:t>도 이상</a:t>
            </a:r>
            <a:r>
              <a:rPr lang="en-US" altLang="ko-KR" sz="2400" b="1" spc="-100" dirty="0">
                <a:latin typeface="Gulim"/>
                <a:ea typeface="맑은 고딕" panose="020B0503020000020004" pitchFamily="50" charset="-127"/>
                <a:cs typeface="Gulim"/>
              </a:rPr>
              <a:t>(1</a:t>
            </a:r>
            <a:r>
              <a:rPr lang="ko-KR" altLang="en-US" sz="2400" b="1" spc="-100" dirty="0">
                <a:latin typeface="Gulim"/>
                <a:ea typeface="맑은 고딕" panose="020B0503020000020004" pitchFamily="50" charset="-127"/>
                <a:cs typeface="Gulim"/>
              </a:rPr>
              <a:t>월 최저기온 </a:t>
            </a:r>
            <a:r>
              <a:rPr lang="en-US" altLang="ko-KR" sz="2400" b="1" spc="-100" dirty="0">
                <a:latin typeface="Gulim"/>
                <a:ea typeface="맑은 고딕" panose="020B0503020000020004" pitchFamily="50" charset="-127"/>
                <a:cs typeface="Gulim"/>
              </a:rPr>
              <a:t>-10 </a:t>
            </a:r>
            <a:r>
              <a:rPr lang="ko-KR" altLang="en-US" sz="2400" b="1" spc="-100" dirty="0" err="1">
                <a:latin typeface="Gulim"/>
                <a:ea typeface="맑은 고딕" panose="020B0503020000020004" pitchFamily="50" charset="-127"/>
                <a:cs typeface="Gulim"/>
              </a:rPr>
              <a:t>도이상</a:t>
            </a:r>
            <a:r>
              <a:rPr lang="en-US" altLang="ko-KR" sz="2400" b="1" spc="-100" dirty="0">
                <a:latin typeface="Gulim"/>
                <a:ea typeface="맑은 고딕" panose="020B0503020000020004" pitchFamily="50" charset="-127"/>
                <a:cs typeface="Gulim"/>
              </a:rPr>
              <a:t>)</a:t>
            </a: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spc="-100" dirty="0">
              <a:latin typeface="Gulim"/>
              <a:ea typeface="맑은 고딕" panose="020B0503020000020004" pitchFamily="50" charset="-127"/>
              <a:cs typeface="Gulim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보급종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겉보리 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: </a:t>
            </a:r>
            <a:r>
              <a:rPr lang="ko-KR" altLang="en-US" sz="2400" b="1" spc="-100" dirty="0" err="1">
                <a:latin typeface="Gulim"/>
                <a:ea typeface="맑은 고딕" panose="020B0503020000020004" pitchFamily="50" charset="-127"/>
                <a:cs typeface="Gulim"/>
              </a:rPr>
              <a:t>올보리</a:t>
            </a:r>
            <a:r>
              <a:rPr lang="en-US" altLang="ko-KR" sz="2400" b="1" spc="-100" dirty="0">
                <a:latin typeface="Gulim"/>
                <a:ea typeface="맑은 고딕" panose="020B0503020000020004" pitchFamily="50" charset="-127"/>
                <a:cs typeface="Gulim"/>
              </a:rPr>
              <a:t>(</a:t>
            </a:r>
            <a:r>
              <a:rPr lang="ko-KR" altLang="en-US" sz="2400" b="1" spc="-100" dirty="0">
                <a:latin typeface="Gulim"/>
                <a:ea typeface="맑은 고딕" panose="020B0503020000020004" pitchFamily="50" charset="-127"/>
                <a:cs typeface="Gulim"/>
              </a:rPr>
              <a:t>경기남부 재배가능</a:t>
            </a:r>
            <a:r>
              <a:rPr lang="en-US" altLang="ko-KR" sz="2400" b="1" spc="-100" dirty="0">
                <a:latin typeface="Gulim"/>
                <a:ea typeface="맑은 고딕" panose="020B0503020000020004" pitchFamily="50" charset="-127"/>
                <a:cs typeface="Gulim"/>
              </a:rPr>
              <a:t>)</a:t>
            </a: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                       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혜양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(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경기 서부 재배 가능하며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춘파성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)</a:t>
            </a: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보급종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쌀보리 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: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제안찰쌀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(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경기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전지역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재배가능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)</a:t>
            </a: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00" dirty="0">
                <a:latin typeface="Gulim"/>
                <a:ea typeface="맑은 고딕" panose="020B0503020000020004" pitchFamily="50" charset="-127"/>
                <a:cs typeface="Gulim"/>
              </a:rPr>
              <a:t>- </a:t>
            </a:r>
            <a:r>
              <a:rPr lang="en-US" sz="2400" b="1" spc="-100" dirty="0">
                <a:solidFill>
                  <a:srgbClr val="C00000"/>
                </a:solidFill>
                <a:latin typeface="Gulim"/>
                <a:ea typeface="맑은 고딕" panose="020B0503020000020004" pitchFamily="50" charset="-127"/>
                <a:cs typeface="Gulim"/>
              </a:rPr>
              <a:t>10a</a:t>
            </a:r>
            <a:r>
              <a:rPr lang="ko-KR" altLang="en-US" sz="2400" b="1" spc="-100" dirty="0">
                <a:solidFill>
                  <a:srgbClr val="C00000"/>
                </a:solidFill>
                <a:latin typeface="Gulim"/>
                <a:ea typeface="맑은 고딕" panose="020B0503020000020004" pitchFamily="50" charset="-127"/>
                <a:cs typeface="Gulim"/>
              </a:rPr>
              <a:t>당 종자 소요량 </a:t>
            </a:r>
            <a:r>
              <a:rPr lang="en-US" altLang="ko-KR" sz="2400" b="1" spc="-100" dirty="0">
                <a:solidFill>
                  <a:srgbClr val="C00000"/>
                </a:solidFill>
                <a:latin typeface="Gulim"/>
                <a:ea typeface="맑은 고딕" panose="020B0503020000020004" pitchFamily="50" charset="-127"/>
                <a:cs typeface="Gulim"/>
              </a:rPr>
              <a:t>: 15~20kg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4983483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711" y="402082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종자준비</a:t>
            </a:r>
            <a:endParaRPr sz="360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9080" y="1179575"/>
            <a:ext cx="8656320" cy="4150360"/>
            <a:chOff x="243840" y="1179575"/>
            <a:chExt cx="8656320" cy="4150360"/>
          </a:xfrm>
        </p:grpSpPr>
        <p:sp>
          <p:nvSpPr>
            <p:cNvPr id="4" name="object 4"/>
            <p:cNvSpPr/>
            <p:nvPr/>
          </p:nvSpPr>
          <p:spPr>
            <a:xfrm>
              <a:off x="243840" y="1179575"/>
              <a:ext cx="8656319" cy="41498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132582" y="1873758"/>
              <a:ext cx="4121785" cy="43815"/>
            </a:xfrm>
            <a:custGeom>
              <a:avLst/>
              <a:gdLst/>
              <a:ahLst/>
              <a:cxnLst/>
              <a:rect l="l" t="t" r="r" b="b"/>
              <a:pathLst>
                <a:path w="4121784" h="43814">
                  <a:moveTo>
                    <a:pt x="0" y="43687"/>
                  </a:moveTo>
                  <a:lnTo>
                    <a:pt x="4121277" y="0"/>
                  </a:lnTo>
                </a:path>
              </a:pathLst>
            </a:custGeom>
            <a:ln w="19812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8267" y="5389355"/>
            <a:ext cx="8754110" cy="107696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4699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순도 높은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종자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확보가 가장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중요(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보급종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우선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확보)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699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채종포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운영 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필요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(지자체,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생산자단체</a:t>
            </a:r>
            <a:r>
              <a:rPr kumimoji="0" sz="2800" b="0" i="0" u="none" strike="noStrike" kern="1200" cap="none" spc="1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추진)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312" y="327405"/>
            <a:ext cx="749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기후변화 대응 지역별 </a:t>
            </a:r>
            <a:r>
              <a:rPr sz="3600" b="0" dirty="0" err="1">
                <a:solidFill>
                  <a:srgbClr val="0000FF"/>
                </a:solidFill>
                <a:latin typeface="Gulim"/>
                <a:cs typeface="Gulim"/>
              </a:rPr>
              <a:t>파종기</a:t>
            </a:r>
            <a:r>
              <a:rPr sz="3600" b="0" spc="-10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3600" b="0" dirty="0" err="1">
                <a:solidFill>
                  <a:srgbClr val="006600"/>
                </a:solidFill>
                <a:latin typeface="Gulim"/>
                <a:cs typeface="Gulim"/>
              </a:rPr>
              <a:t>설정</a:t>
            </a:r>
            <a:endParaRPr sz="3600" dirty="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154" y="1097656"/>
            <a:ext cx="8529320" cy="2445540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87680" marR="0" lvl="0" indent="-475615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831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 안전재배 및 품질향상을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위한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파종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적기</a:t>
            </a:r>
            <a:r>
              <a:rPr kumimoji="0" sz="2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endParaRPr kumimoji="0" lang="en-US" sz="2800" b="0" i="0" u="none" strike="noStrike" kern="1200" cap="none" spc="4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sz="2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 </a:t>
            </a:r>
            <a:r>
              <a:rPr kumimoji="0" lang="ko-KR" altLang="en-US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중북부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평야지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10월</a:t>
            </a:r>
            <a:r>
              <a:rPr kumimoji="0" sz="2400" b="0" i="0" u="none" strike="noStrike" kern="1200" cap="none" spc="2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10~20일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전북,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경북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평야지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lang="en-US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3418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0월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3418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418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20~31일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 전남,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경남 평야지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3418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10월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418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25~11월</a:t>
            </a:r>
            <a:r>
              <a:rPr kumimoji="0" sz="2400" b="0" i="0" u="none" strike="noStrike" kern="1200" cap="none" spc="459" normalizeH="0" baseline="0" noProof="0" dirty="0">
                <a:ln>
                  <a:noFill/>
                </a:ln>
                <a:solidFill>
                  <a:srgbClr val="3418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3418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5일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51" y="3506723"/>
            <a:ext cx="5200015" cy="3019425"/>
            <a:chOff x="35051" y="3506723"/>
            <a:chExt cx="5200015" cy="3019425"/>
          </a:xfrm>
        </p:grpSpPr>
        <p:sp>
          <p:nvSpPr>
            <p:cNvPr id="5" name="object 5"/>
            <p:cNvSpPr/>
            <p:nvPr/>
          </p:nvSpPr>
          <p:spPr>
            <a:xfrm>
              <a:off x="35051" y="3506723"/>
              <a:ext cx="3009900" cy="30190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793491" y="3607358"/>
              <a:ext cx="2441321" cy="27720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88563" y="3802379"/>
              <a:ext cx="1871472" cy="22021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236975" y="6048755"/>
              <a:ext cx="1286510" cy="277495"/>
            </a:xfrm>
            <a:custGeom>
              <a:avLst/>
              <a:gdLst/>
              <a:ahLst/>
              <a:cxnLst/>
              <a:rect l="l" t="t" r="r" b="b"/>
              <a:pathLst>
                <a:path w="1286510" h="277495">
                  <a:moveTo>
                    <a:pt x="1286255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1286255" y="277368"/>
                  </a:lnTo>
                  <a:lnTo>
                    <a:pt x="1286255" y="0"/>
                  </a:lnTo>
                  <a:close/>
                </a:path>
              </a:pathLst>
            </a:custGeom>
            <a:solidFill>
              <a:srgbClr val="BADFE2">
                <a:alpha val="4392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15284" y="6042659"/>
              <a:ext cx="395477" cy="3451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02736" y="6042659"/>
              <a:ext cx="358901" cy="345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808475" y="6042659"/>
              <a:ext cx="400050" cy="3451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000499" y="6042659"/>
              <a:ext cx="358901" cy="3451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0373" y="6071412"/>
            <a:ext cx="763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10월</a:t>
            </a:r>
            <a:r>
              <a:rPr kumimoji="0" sz="1200" b="1" i="0" u="none" strike="noStrike" kern="1200" cap="none" spc="-75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26일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736591" y="3621049"/>
            <a:ext cx="2586355" cy="2767330"/>
            <a:chOff x="4736591" y="3621049"/>
            <a:chExt cx="2586355" cy="2767330"/>
          </a:xfrm>
        </p:grpSpPr>
        <p:sp>
          <p:nvSpPr>
            <p:cNvPr id="15" name="object 15"/>
            <p:cNvSpPr/>
            <p:nvPr/>
          </p:nvSpPr>
          <p:spPr>
            <a:xfrm>
              <a:off x="4736591" y="3621049"/>
              <a:ext cx="2586227" cy="27584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931663" y="3816096"/>
              <a:ext cx="2016251" cy="21884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436107" y="6048756"/>
              <a:ext cx="989330" cy="277495"/>
            </a:xfrm>
            <a:custGeom>
              <a:avLst/>
              <a:gdLst/>
              <a:ahLst/>
              <a:cxnLst/>
              <a:rect l="l" t="t" r="r" b="b"/>
              <a:pathLst>
                <a:path w="989329" h="277495">
                  <a:moveTo>
                    <a:pt x="989076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989076" y="277368"/>
                  </a:lnTo>
                  <a:lnTo>
                    <a:pt x="989076" y="0"/>
                  </a:lnTo>
                  <a:close/>
                </a:path>
              </a:pathLst>
            </a:custGeom>
            <a:solidFill>
              <a:srgbClr val="BADFE2">
                <a:alpha val="4392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536691" y="6042660"/>
              <a:ext cx="320814" cy="3451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649467" y="6042660"/>
              <a:ext cx="360413" cy="34518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919215" y="6042660"/>
              <a:ext cx="264401" cy="3451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975603" y="6042660"/>
              <a:ext cx="358901" cy="3451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23052" y="6071412"/>
            <a:ext cx="617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170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11월</a:t>
            </a:r>
            <a:r>
              <a:rPr kumimoji="0" sz="1200" b="1" i="0" u="none" strike="noStrike" kern="1200" cap="none" spc="-90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200" b="1" i="0" u="none" strike="noStrike" kern="1200" cap="none" spc="-130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1일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824471" y="3607295"/>
            <a:ext cx="2319655" cy="2780030"/>
            <a:chOff x="6824471" y="3607295"/>
            <a:chExt cx="2319655" cy="2780030"/>
          </a:xfrm>
        </p:grpSpPr>
        <p:sp>
          <p:nvSpPr>
            <p:cNvPr id="24" name="object 24"/>
            <p:cNvSpPr/>
            <p:nvPr/>
          </p:nvSpPr>
          <p:spPr>
            <a:xfrm>
              <a:off x="6824471" y="3607295"/>
              <a:ext cx="2319528" cy="277990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019543" y="3802380"/>
              <a:ext cx="1944624" cy="2209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452359" y="6003036"/>
              <a:ext cx="1092835" cy="323215"/>
            </a:xfrm>
            <a:custGeom>
              <a:avLst/>
              <a:gdLst/>
              <a:ahLst/>
              <a:cxnLst/>
              <a:rect l="l" t="t" r="r" b="b"/>
              <a:pathLst>
                <a:path w="1092834" h="323214">
                  <a:moveTo>
                    <a:pt x="1092707" y="0"/>
                  </a:moveTo>
                  <a:lnTo>
                    <a:pt x="0" y="0"/>
                  </a:lnTo>
                  <a:lnTo>
                    <a:pt x="0" y="323087"/>
                  </a:lnTo>
                  <a:lnTo>
                    <a:pt x="1092707" y="323087"/>
                  </a:lnTo>
                  <a:lnTo>
                    <a:pt x="1092707" y="0"/>
                  </a:lnTo>
                  <a:close/>
                </a:path>
              </a:pathLst>
            </a:custGeom>
            <a:solidFill>
              <a:srgbClr val="BADFE2">
                <a:alpha val="4392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586471" y="5996939"/>
              <a:ext cx="320814" cy="34518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699247" y="5996939"/>
              <a:ext cx="360413" cy="34518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968995" y="5996939"/>
              <a:ext cx="304038" cy="34518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065007" y="5996939"/>
              <a:ext cx="358901" cy="34518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52359" y="6003035"/>
            <a:ext cx="1092835" cy="3232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32410" marR="0" lvl="0" indent="0" algn="l" defTabSz="914400" rtl="0" eaLnBrk="1" fontAlgn="auto" latinLnBrk="1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170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11월</a:t>
            </a:r>
            <a:r>
              <a:rPr kumimoji="0" sz="1200" b="1" i="0" u="none" strike="noStrike" kern="1200" cap="none" spc="-35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8일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" y="327405"/>
            <a:ext cx="3989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파종량 및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파종깊이</a:t>
            </a:r>
            <a:endParaRPr sz="360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9119" y="1304544"/>
            <a:ext cx="8229600" cy="546100"/>
            <a:chOff x="579119" y="1304544"/>
            <a:chExt cx="8229600" cy="546100"/>
          </a:xfrm>
        </p:grpSpPr>
        <p:sp>
          <p:nvSpPr>
            <p:cNvPr id="4" name="object 4"/>
            <p:cNvSpPr/>
            <p:nvPr/>
          </p:nvSpPr>
          <p:spPr>
            <a:xfrm>
              <a:off x="579119" y="1304544"/>
              <a:ext cx="8229600" cy="477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11123" y="1309116"/>
              <a:ext cx="304800" cy="536575"/>
            </a:xfrm>
            <a:custGeom>
              <a:avLst/>
              <a:gdLst/>
              <a:ahLst/>
              <a:cxnLst/>
              <a:rect l="l" t="t" r="r" b="b"/>
              <a:pathLst>
                <a:path w="304800" h="536575">
                  <a:moveTo>
                    <a:pt x="228600" y="0"/>
                  </a:moveTo>
                  <a:lnTo>
                    <a:pt x="228600" y="134112"/>
                  </a:lnTo>
                  <a:lnTo>
                    <a:pt x="0" y="134112"/>
                  </a:lnTo>
                  <a:lnTo>
                    <a:pt x="0" y="402336"/>
                  </a:lnTo>
                  <a:lnTo>
                    <a:pt x="228600" y="402336"/>
                  </a:lnTo>
                  <a:lnTo>
                    <a:pt x="228600" y="536448"/>
                  </a:lnTo>
                  <a:lnTo>
                    <a:pt x="304800" y="26822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11123" y="1309116"/>
              <a:ext cx="304800" cy="536575"/>
            </a:xfrm>
            <a:custGeom>
              <a:avLst/>
              <a:gdLst/>
              <a:ahLst/>
              <a:cxnLst/>
              <a:rect l="l" t="t" r="r" b="b"/>
              <a:pathLst>
                <a:path w="304800" h="536575">
                  <a:moveTo>
                    <a:pt x="0" y="134112"/>
                  </a:moveTo>
                  <a:lnTo>
                    <a:pt x="228600" y="134112"/>
                  </a:lnTo>
                  <a:lnTo>
                    <a:pt x="228600" y="0"/>
                  </a:lnTo>
                  <a:lnTo>
                    <a:pt x="304800" y="268224"/>
                  </a:lnTo>
                  <a:lnTo>
                    <a:pt x="228600" y="536448"/>
                  </a:lnTo>
                  <a:lnTo>
                    <a:pt x="228600" y="402336"/>
                  </a:lnTo>
                  <a:lnTo>
                    <a:pt x="0" y="402336"/>
                  </a:lnTo>
                  <a:lnTo>
                    <a:pt x="0" y="134112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06551" y="2351532"/>
            <a:ext cx="8202295" cy="885825"/>
            <a:chOff x="606551" y="2351532"/>
            <a:chExt cx="8202295" cy="885825"/>
          </a:xfrm>
        </p:grpSpPr>
        <p:sp>
          <p:nvSpPr>
            <p:cNvPr id="8" name="object 8"/>
            <p:cNvSpPr/>
            <p:nvPr/>
          </p:nvSpPr>
          <p:spPr>
            <a:xfrm>
              <a:off x="611123" y="2351532"/>
              <a:ext cx="8197596" cy="8854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11123" y="2359152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1"/>
                  </a:lnTo>
                  <a:lnTo>
                    <a:pt x="0" y="133731"/>
                  </a:lnTo>
                  <a:lnTo>
                    <a:pt x="0" y="401193"/>
                  </a:lnTo>
                  <a:lnTo>
                    <a:pt x="228600" y="401193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11123" y="2359152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1"/>
                  </a:moveTo>
                  <a:lnTo>
                    <a:pt x="228600" y="133731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3"/>
                  </a:lnTo>
                  <a:lnTo>
                    <a:pt x="0" y="401193"/>
                  </a:lnTo>
                  <a:lnTo>
                    <a:pt x="0" y="133731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/>
          <p:nvPr/>
        </p:nvSpPr>
        <p:spPr>
          <a:xfrm>
            <a:off x="611123" y="3450335"/>
            <a:ext cx="1359408" cy="2365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96692" y="5214366"/>
            <a:ext cx="1478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2018.11.26.</a:t>
            </a:r>
            <a:r>
              <a:rPr kumimoji="0" sz="15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파종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5875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전주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6083" y="3503676"/>
            <a:ext cx="2068068" cy="1551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67784" y="3860291"/>
            <a:ext cx="2068067" cy="1551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39483" y="4364735"/>
            <a:ext cx="2269235" cy="1702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68773" y="5558738"/>
            <a:ext cx="14306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2019. </a:t>
            </a:r>
            <a:r>
              <a:rPr kumimoji="0" sz="15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2.21.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파종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0061" y="6180226"/>
            <a:ext cx="13836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2019. </a:t>
            </a:r>
            <a:r>
              <a:rPr kumimoji="0" sz="15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3. 4.</a:t>
            </a:r>
            <a:r>
              <a:rPr kumimoji="0" sz="1500" b="0" i="0" u="none" strike="noStrike" kern="1200" cap="none" spc="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파종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5987" y="1171527"/>
            <a:ext cx="6625590" cy="205505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ClrTx/>
              <a:buSzTx/>
              <a:buFontTx/>
              <a:buNone/>
              <a:tabLst>
                <a:tab pos="367792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㏊당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종자량은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160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㎏</a:t>
            </a:r>
            <a:r>
              <a:rPr kumimoji="0" sz="2800" b="0" i="0" u="none" strike="noStrike" kern="1200" cap="none" spc="-3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,	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복토깊이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㎝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정도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09270" marR="0" lvl="0" indent="-18796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Char char="*"/>
              <a:tabLst>
                <a:tab pos="509905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실제 파종 종자량</a:t>
            </a:r>
            <a:r>
              <a:rPr kumimoji="0" sz="2200" b="0" i="0" u="none" strike="noStrike" kern="1200" cap="none" spc="-4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200" b="0" i="0" u="none" strike="noStrike" kern="1200" cap="none" spc="-1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64kg/</a:t>
            </a:r>
            <a:r>
              <a:rPr kumimoji="0" lang="en-US" sz="22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0.4ha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3340" marR="0" lvl="0" indent="0" algn="l" defTabSz="914400" rtl="0" eaLnBrk="1" fontAlgn="auto" latinLnBrk="1" hangingPunct="1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파종깊이는 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3cm,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최대</a:t>
            </a:r>
            <a:r>
              <a:rPr kumimoji="0" sz="28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5~6cm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75615" marR="0" lvl="0" indent="-187960" algn="l" defTabSz="914400" rtl="0" eaLnBrk="1" fontAlgn="auto" latinLnBrk="1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Char char="*"/>
              <a:tabLst>
                <a:tab pos="47625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월동 전 주간엽수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3~4엽 </a:t>
            </a:r>
            <a:r>
              <a:rPr kumimoji="0" sz="2200" b="0" i="0" u="none" strike="noStrike" kern="1200" cap="none" spc="-5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이상</a:t>
            </a:r>
            <a:r>
              <a:rPr kumimoji="0" 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lang="ko-KR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확보해야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lang="ko-KR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안전월동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346328"/>
            <a:ext cx="246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밀</a:t>
            </a:r>
            <a:r>
              <a:rPr sz="3600" b="0" spc="-95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파종방법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334" y="1314919"/>
            <a:ext cx="5677535" cy="1822294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486409" marR="0" lvl="0" indent="-474345" algn="l" defTabSz="914400" rtl="0" eaLnBrk="1" fontAlgn="auto" latinLnBrk="1" hangingPunct="1">
              <a:lnSpc>
                <a:spcPct val="100000"/>
              </a:lnSpc>
              <a:spcBef>
                <a:spcPts val="121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휴립광산파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15265" marR="5080" lvl="0" indent="0" algn="l" defTabSz="914400" rtl="0" eaLnBrk="1" fontAlgn="auto" latinLnBrk="1" hangingPunct="1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논뒷그루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재배에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이용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비료와 종자를  포장 전면에 뿌린 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뒤, 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무경운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상태에서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트랙터부착 배토기로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복토,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배수구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설치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334" y="4059934"/>
            <a:ext cx="5576570" cy="181102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486409" marR="0" lvl="0" indent="-474345" algn="l" defTabSz="914400" rtl="0" eaLnBrk="1" fontAlgn="auto" latinLnBrk="1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줄뿌림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(세조파)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15265" marR="5080" lvl="0" indent="0" algn="l" defTabSz="914400" rtl="0" eaLnBrk="1" fontAlgn="auto" latinLnBrk="1" hangingPunct="1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트랙터 부착 줄뿌림파종기를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이용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파종,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배수구를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3~6m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간격으로 만들어 주어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습해를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방지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21323" y="1719072"/>
            <a:ext cx="2641092" cy="1421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12179" y="4436364"/>
            <a:ext cx="2650235" cy="144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9494" y="6595668"/>
            <a:ext cx="400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10/71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" y="327405"/>
            <a:ext cx="246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밀</a:t>
            </a:r>
            <a:r>
              <a:rPr sz="3600" b="0" spc="-95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파종방법</a:t>
            </a:r>
            <a:endParaRPr sz="360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7868" y="1089660"/>
            <a:ext cx="8208645" cy="5634355"/>
            <a:chOff x="467868" y="1089660"/>
            <a:chExt cx="8208645" cy="5634355"/>
          </a:xfrm>
        </p:grpSpPr>
        <p:sp>
          <p:nvSpPr>
            <p:cNvPr id="4" name="object 4"/>
            <p:cNvSpPr/>
            <p:nvPr/>
          </p:nvSpPr>
          <p:spPr>
            <a:xfrm>
              <a:off x="467868" y="1089660"/>
              <a:ext cx="8208264" cy="4158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63268" y="5256275"/>
              <a:ext cx="3101339" cy="146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40891" y="5317236"/>
              <a:ext cx="877061" cy="5204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33272" y="5297424"/>
              <a:ext cx="889254" cy="5341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72312" y="5248656"/>
              <a:ext cx="864235" cy="508000"/>
            </a:xfrm>
            <a:custGeom>
              <a:avLst/>
              <a:gdLst/>
              <a:ahLst/>
              <a:cxnLst/>
              <a:rect l="l" t="t" r="r" b="b"/>
              <a:pathLst>
                <a:path w="864235" h="508000">
                  <a:moveTo>
                    <a:pt x="779526" y="0"/>
                  </a:moveTo>
                  <a:lnTo>
                    <a:pt x="84581" y="0"/>
                  </a:lnTo>
                  <a:lnTo>
                    <a:pt x="51660" y="6643"/>
                  </a:lnTo>
                  <a:lnTo>
                    <a:pt x="24774" y="24765"/>
                  </a:lnTo>
                  <a:lnTo>
                    <a:pt x="6647" y="51649"/>
                  </a:lnTo>
                  <a:lnTo>
                    <a:pt x="0" y="84582"/>
                  </a:lnTo>
                  <a:lnTo>
                    <a:pt x="0" y="422910"/>
                  </a:lnTo>
                  <a:lnTo>
                    <a:pt x="6647" y="455831"/>
                  </a:lnTo>
                  <a:lnTo>
                    <a:pt x="24774" y="482717"/>
                  </a:lnTo>
                  <a:lnTo>
                    <a:pt x="51660" y="500844"/>
                  </a:lnTo>
                  <a:lnTo>
                    <a:pt x="84581" y="507492"/>
                  </a:lnTo>
                  <a:lnTo>
                    <a:pt x="779526" y="507492"/>
                  </a:lnTo>
                  <a:lnTo>
                    <a:pt x="812458" y="500844"/>
                  </a:lnTo>
                  <a:lnTo>
                    <a:pt x="839343" y="482717"/>
                  </a:lnTo>
                  <a:lnTo>
                    <a:pt x="857464" y="455831"/>
                  </a:lnTo>
                  <a:lnTo>
                    <a:pt x="864107" y="422910"/>
                  </a:lnTo>
                  <a:lnTo>
                    <a:pt x="864107" y="84582"/>
                  </a:lnTo>
                  <a:lnTo>
                    <a:pt x="857464" y="51649"/>
                  </a:lnTo>
                  <a:lnTo>
                    <a:pt x="839343" y="24765"/>
                  </a:lnTo>
                  <a:lnTo>
                    <a:pt x="812458" y="6643"/>
                  </a:lnTo>
                  <a:lnTo>
                    <a:pt x="7795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72312" y="5248656"/>
              <a:ext cx="864235" cy="508000"/>
            </a:xfrm>
            <a:custGeom>
              <a:avLst/>
              <a:gdLst/>
              <a:ahLst/>
              <a:cxnLst/>
              <a:rect l="l" t="t" r="r" b="b"/>
              <a:pathLst>
                <a:path w="864235" h="508000">
                  <a:moveTo>
                    <a:pt x="0" y="84582"/>
                  </a:moveTo>
                  <a:lnTo>
                    <a:pt x="6647" y="51649"/>
                  </a:lnTo>
                  <a:lnTo>
                    <a:pt x="24774" y="24765"/>
                  </a:lnTo>
                  <a:lnTo>
                    <a:pt x="51660" y="6643"/>
                  </a:lnTo>
                  <a:lnTo>
                    <a:pt x="84581" y="0"/>
                  </a:lnTo>
                  <a:lnTo>
                    <a:pt x="779526" y="0"/>
                  </a:lnTo>
                  <a:lnTo>
                    <a:pt x="812458" y="6643"/>
                  </a:lnTo>
                  <a:lnTo>
                    <a:pt x="839343" y="24765"/>
                  </a:lnTo>
                  <a:lnTo>
                    <a:pt x="857464" y="51649"/>
                  </a:lnTo>
                  <a:lnTo>
                    <a:pt x="864107" y="84582"/>
                  </a:lnTo>
                  <a:lnTo>
                    <a:pt x="864107" y="422910"/>
                  </a:lnTo>
                  <a:lnTo>
                    <a:pt x="857464" y="455831"/>
                  </a:lnTo>
                  <a:lnTo>
                    <a:pt x="839343" y="482717"/>
                  </a:lnTo>
                  <a:lnTo>
                    <a:pt x="812458" y="500844"/>
                  </a:lnTo>
                  <a:lnTo>
                    <a:pt x="779526" y="507492"/>
                  </a:lnTo>
                  <a:lnTo>
                    <a:pt x="84581" y="507492"/>
                  </a:lnTo>
                  <a:lnTo>
                    <a:pt x="51660" y="500844"/>
                  </a:lnTo>
                  <a:lnTo>
                    <a:pt x="24774" y="482717"/>
                  </a:lnTo>
                  <a:lnTo>
                    <a:pt x="6647" y="455831"/>
                  </a:lnTo>
                  <a:lnTo>
                    <a:pt x="0" y="422910"/>
                  </a:lnTo>
                  <a:lnTo>
                    <a:pt x="0" y="84582"/>
                  </a:lnTo>
                  <a:close/>
                </a:path>
              </a:pathLst>
            </a:custGeom>
            <a:ln w="12192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98905" y="5293309"/>
            <a:ext cx="6127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동</a:t>
            </a:r>
            <a:r>
              <a:rPr kumimoji="0" sz="2000" b="1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해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16452" y="5285230"/>
            <a:ext cx="4483735" cy="1544320"/>
            <a:chOff x="3616452" y="5285230"/>
            <a:chExt cx="4483735" cy="1544320"/>
          </a:xfrm>
        </p:grpSpPr>
        <p:sp>
          <p:nvSpPr>
            <p:cNvPr id="12" name="object 12"/>
            <p:cNvSpPr/>
            <p:nvPr/>
          </p:nvSpPr>
          <p:spPr>
            <a:xfrm>
              <a:off x="5405628" y="5285230"/>
              <a:ext cx="2694431" cy="1455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616452" y="5568697"/>
              <a:ext cx="1900427" cy="12603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680460" y="5632704"/>
              <a:ext cx="1722119" cy="10820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661410" y="5613654"/>
              <a:ext cx="1760220" cy="1120140"/>
            </a:xfrm>
            <a:custGeom>
              <a:avLst/>
              <a:gdLst/>
              <a:ahLst/>
              <a:cxnLst/>
              <a:rect l="l" t="t" r="r" b="b"/>
              <a:pathLst>
                <a:path w="1760220" h="1120140">
                  <a:moveTo>
                    <a:pt x="0" y="1120140"/>
                  </a:moveTo>
                  <a:lnTo>
                    <a:pt x="1760219" y="1120140"/>
                  </a:lnTo>
                  <a:lnTo>
                    <a:pt x="1760219" y="0"/>
                  </a:lnTo>
                  <a:lnTo>
                    <a:pt x="0" y="0"/>
                  </a:lnTo>
                  <a:lnTo>
                    <a:pt x="0" y="112014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23638" y="6387795"/>
            <a:ext cx="1358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서릿발</a:t>
            </a:r>
            <a:r>
              <a:rPr kumimoji="0" sz="2000" b="1" i="0" u="none" strike="noStrike" kern="1200" cap="none" spc="-204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000" b="1" i="0" u="none" strike="noStrike" kern="1200" cap="none" spc="-2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피해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" y="356996"/>
            <a:ext cx="246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밀</a:t>
            </a:r>
            <a:r>
              <a:rPr sz="3600" b="0" spc="-95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파종방법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3939" y="1772411"/>
            <a:ext cx="3336036" cy="1877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72911" y="1484375"/>
            <a:ext cx="2232660" cy="3968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91639" y="4221479"/>
            <a:ext cx="3336036" cy="1876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78" y="343280"/>
            <a:ext cx="296682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b="0" dirty="0">
                <a:solidFill>
                  <a:srgbClr val="006600"/>
                </a:solidFill>
                <a:latin typeface="Gulim"/>
                <a:cs typeface="Gulim"/>
              </a:rPr>
              <a:t>비료 주는 량</a:t>
            </a:r>
            <a:endParaRPr sz="3600" dirty="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0351" y="4652771"/>
            <a:ext cx="8197850" cy="617220"/>
            <a:chOff x="530351" y="4652771"/>
            <a:chExt cx="8197850" cy="617220"/>
          </a:xfrm>
        </p:grpSpPr>
        <p:sp>
          <p:nvSpPr>
            <p:cNvPr id="4" name="object 4"/>
            <p:cNvSpPr/>
            <p:nvPr/>
          </p:nvSpPr>
          <p:spPr>
            <a:xfrm>
              <a:off x="539495" y="4652771"/>
              <a:ext cx="8188452" cy="6126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34923" y="4730495"/>
              <a:ext cx="297180" cy="535305"/>
            </a:xfrm>
            <a:custGeom>
              <a:avLst/>
              <a:gdLst/>
              <a:ahLst/>
              <a:cxnLst/>
              <a:rect l="l" t="t" r="r" b="b"/>
              <a:pathLst>
                <a:path w="297180" h="535304">
                  <a:moveTo>
                    <a:pt x="222885" y="0"/>
                  </a:moveTo>
                  <a:lnTo>
                    <a:pt x="222885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2885" y="401192"/>
                  </a:lnTo>
                  <a:lnTo>
                    <a:pt x="222885" y="534923"/>
                  </a:lnTo>
                  <a:lnTo>
                    <a:pt x="297180" y="267461"/>
                  </a:lnTo>
                  <a:lnTo>
                    <a:pt x="22288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34923" y="4730495"/>
              <a:ext cx="297180" cy="535305"/>
            </a:xfrm>
            <a:custGeom>
              <a:avLst/>
              <a:gdLst/>
              <a:ahLst/>
              <a:cxnLst/>
              <a:rect l="l" t="t" r="r" b="b"/>
              <a:pathLst>
                <a:path w="297180" h="535304">
                  <a:moveTo>
                    <a:pt x="0" y="133730"/>
                  </a:moveTo>
                  <a:lnTo>
                    <a:pt x="222885" y="133730"/>
                  </a:lnTo>
                  <a:lnTo>
                    <a:pt x="222885" y="0"/>
                  </a:lnTo>
                  <a:lnTo>
                    <a:pt x="297180" y="267461"/>
                  </a:lnTo>
                  <a:lnTo>
                    <a:pt x="222885" y="534923"/>
                  </a:lnTo>
                  <a:lnTo>
                    <a:pt x="222885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83247" y="1913382"/>
          <a:ext cx="8330562" cy="1820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400" spc="-28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N</a:t>
                      </a:r>
                      <a:r>
                        <a:rPr sz="2400" spc="-1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400" spc="-105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(질소)</a:t>
                      </a:r>
                      <a:endParaRPr sz="2400" dirty="0">
                        <a:latin typeface="Gulim"/>
                        <a:cs typeface="Gulim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2D6D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400" spc="-165" dirty="0">
                          <a:latin typeface="Gulim"/>
                          <a:cs typeface="Gulim"/>
                        </a:rPr>
                        <a:t>P</a:t>
                      </a:r>
                      <a:r>
                        <a:rPr sz="2400" spc="-247" baseline="-20833" dirty="0">
                          <a:latin typeface="Gulim"/>
                          <a:cs typeface="Gulim"/>
                        </a:rPr>
                        <a:t>2</a:t>
                      </a:r>
                      <a:r>
                        <a:rPr sz="2400" spc="-165" dirty="0">
                          <a:latin typeface="Gulim"/>
                          <a:cs typeface="Gulim"/>
                        </a:rPr>
                        <a:t>O</a:t>
                      </a:r>
                      <a:r>
                        <a:rPr sz="2400" spc="-247" baseline="-20833" dirty="0">
                          <a:latin typeface="Gulim"/>
                          <a:cs typeface="Gulim"/>
                        </a:rPr>
                        <a:t>5</a:t>
                      </a:r>
                      <a:r>
                        <a:rPr sz="2400" baseline="-20833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400" spc="-105" dirty="0">
                          <a:latin typeface="Gulim"/>
                          <a:cs typeface="Gulim"/>
                        </a:rPr>
                        <a:t>(인산)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2D6DD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400" spc="-190" dirty="0">
                          <a:latin typeface="Gulim"/>
                          <a:cs typeface="Gulim"/>
                        </a:rPr>
                        <a:t>K</a:t>
                      </a:r>
                      <a:r>
                        <a:rPr sz="2400" spc="-284" baseline="-20833" dirty="0">
                          <a:latin typeface="Gulim"/>
                          <a:cs typeface="Gulim"/>
                        </a:rPr>
                        <a:t>2</a:t>
                      </a:r>
                      <a:r>
                        <a:rPr sz="2400" spc="-190" dirty="0">
                          <a:latin typeface="Gulim"/>
                          <a:cs typeface="Gulim"/>
                        </a:rPr>
                        <a:t>O</a:t>
                      </a:r>
                      <a:r>
                        <a:rPr sz="2400" spc="-1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400" spc="-105" dirty="0">
                          <a:latin typeface="Gulim"/>
                          <a:cs typeface="Gulim"/>
                        </a:rPr>
                        <a:t>(칼리)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1854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2D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09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2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91</a:t>
                      </a:r>
                      <a:endParaRPr sz="2400" dirty="0">
                        <a:latin typeface="Gulim"/>
                        <a:cs typeface="Gulim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(밑거름 </a:t>
                      </a:r>
                      <a:r>
                        <a:rPr sz="2400" spc="-9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36, </a:t>
                      </a:r>
                      <a:r>
                        <a:rPr sz="24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웃거름</a:t>
                      </a:r>
                      <a:r>
                        <a:rPr sz="2400" spc="9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400" spc="-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55)</a:t>
                      </a:r>
                      <a:endParaRPr sz="2400" dirty="0">
                        <a:latin typeface="Gulim"/>
                        <a:cs typeface="Gulim"/>
                      </a:endParaRPr>
                    </a:p>
                  </a:txBody>
                  <a:tcPr marL="0" marR="0" marT="189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400" spc="2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74</a:t>
                      </a:r>
                      <a:endParaRPr sz="2400" dirty="0">
                        <a:latin typeface="Gulim"/>
                        <a:cs typeface="Gulim"/>
                      </a:endParaRPr>
                    </a:p>
                  </a:txBody>
                  <a:tcPr marL="0" marR="0" marT="234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400" spc="2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39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234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424810" y="1314450"/>
            <a:ext cx="41916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 표준 시비량</a:t>
            </a:r>
            <a:r>
              <a:rPr kumimoji="0" sz="320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(kg/ha)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4321" y="3924172"/>
            <a:ext cx="212725" cy="269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13121" y="3924172"/>
            <a:ext cx="212725" cy="269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4568" y="5512308"/>
            <a:ext cx="3759200" cy="680720"/>
            <a:chOff x="734568" y="5512308"/>
            <a:chExt cx="3759200" cy="680720"/>
          </a:xfrm>
        </p:grpSpPr>
        <p:sp>
          <p:nvSpPr>
            <p:cNvPr id="12" name="object 12"/>
            <p:cNvSpPr/>
            <p:nvPr/>
          </p:nvSpPr>
          <p:spPr>
            <a:xfrm>
              <a:off x="734568" y="5512308"/>
              <a:ext cx="710945" cy="6804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476" y="5512308"/>
              <a:ext cx="1320546" cy="680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156459" y="5512308"/>
              <a:ext cx="1015746" cy="680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868168" y="5512308"/>
              <a:ext cx="1625345" cy="68046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11148" y="3854322"/>
            <a:ext cx="7559675" cy="269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5520" algn="l"/>
              </a:tabLst>
              <a:defRPr/>
            </a:pPr>
            <a:r>
              <a:rPr kumimoji="0" sz="24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질소비료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밑거름 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40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,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lang="en-US" sz="2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웃거름</a:t>
            </a:r>
            <a:r>
              <a:rPr kumimoji="0" sz="24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60	</a:t>
            </a:r>
            <a:r>
              <a:rPr kumimoji="0" sz="24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(남부지방)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6540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진단시비</a:t>
            </a:r>
            <a:r>
              <a:rPr kumimoji="0" sz="2400" b="0" i="0" u="none" strike="noStrike" kern="1200" cap="none" spc="-2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4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토양분석</a:t>
            </a:r>
            <a:r>
              <a:rPr kumimoji="0" sz="2400" b="0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후</a:t>
            </a:r>
            <a:r>
              <a:rPr kumimoji="0" sz="24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시비처방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에</a:t>
            </a:r>
            <a:r>
              <a:rPr kumimoji="0" sz="24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따름(시군농업기술센터)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4604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※ 비료를 많이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4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주게되면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319405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 익음 때가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늦어지고,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도복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및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병해 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발생</a:t>
            </a: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lang="ko-KR" altLang="en-US" sz="2400" b="0" i="0" u="none" strike="noStrike" kern="1200" cap="none" spc="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조건임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78" y="343280"/>
            <a:ext cx="395742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b="0" dirty="0">
                <a:solidFill>
                  <a:srgbClr val="006600"/>
                </a:solidFill>
                <a:latin typeface="Gulim"/>
                <a:cs typeface="Gulim"/>
              </a:rPr>
              <a:t>실제</a:t>
            </a:r>
            <a:r>
              <a:rPr lang="ko-KR" altLang="en-US" sz="3600" b="0" spc="-95" dirty="0">
                <a:solidFill>
                  <a:srgbClr val="006600"/>
                </a:solidFill>
                <a:latin typeface="Gulim"/>
                <a:cs typeface="Gulim"/>
              </a:rPr>
              <a:t> 비</a:t>
            </a:r>
            <a:r>
              <a:rPr lang="ko-KR" altLang="en-US" sz="3600" b="0" dirty="0">
                <a:solidFill>
                  <a:srgbClr val="006600"/>
                </a:solidFill>
                <a:latin typeface="Gulim"/>
                <a:cs typeface="Gulim"/>
              </a:rPr>
              <a:t>료 주는 량</a:t>
            </a:r>
            <a:endParaRPr sz="3600" dirty="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3653" y="2113279"/>
            <a:ext cx="212725" cy="269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12105" y="2564764"/>
            <a:ext cx="212725" cy="269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989" y="1069044"/>
            <a:ext cx="7952105" cy="1817370"/>
          </a:xfrm>
          <a:prstGeom prst="rect">
            <a:avLst/>
          </a:prstGeom>
        </p:spPr>
        <p:txBody>
          <a:bodyPr vert="horz" wrap="square" lIns="0" tIns="290830" rIns="0" bIns="0" rtlCol="0">
            <a:spAutoFit/>
          </a:bodyPr>
          <a:lstStyle/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229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밑거름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복합비료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량 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(N-P-K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4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36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-74-39kg/ha)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96520" marR="0" lvl="0" indent="0" algn="l" defTabSz="914400" rtl="0" eaLnBrk="1" fontAlgn="auto" latinLnBrk="1" hangingPunct="1">
              <a:lnSpc>
                <a:spcPct val="100000"/>
              </a:lnSpc>
              <a:spcBef>
                <a:spcPts val="1639"/>
              </a:spcBef>
              <a:spcAft>
                <a:spcPts val="0"/>
              </a:spcAft>
              <a:buClrTx/>
              <a:buSzTx/>
              <a:buFontTx/>
              <a:buNone/>
              <a:tabLst>
                <a:tab pos="3173095" algn="l"/>
              </a:tabLst>
              <a:defRPr/>
            </a:pP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파워보리(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14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-15-8	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기준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260kg/ha</a:t>
            </a:r>
            <a:r>
              <a:rPr kumimoji="0" sz="2400" b="0" i="0" u="none" strike="noStrike" kern="1200" cap="none" spc="3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(13포)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14300" marR="0" lvl="0" indent="0" algn="l" defTabSz="914400" rtl="0" eaLnBrk="1" fontAlgn="auto" latinLnBrk="1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>
                <a:tab pos="4511675" algn="l"/>
              </a:tabLst>
              <a:defRPr/>
            </a:pP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보리·밀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복합비료(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21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-14-7	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기준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171kg/ha</a:t>
            </a:r>
            <a:r>
              <a:rPr kumimoji="0" sz="2400" b="0" i="0" u="none" strike="noStrike" kern="1200" cap="none" spc="3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(8.6포)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1304" y="2997707"/>
            <a:ext cx="6049010" cy="8629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75260" marR="0" lvl="0" indent="0" algn="l" defTabSz="914400" rtl="0" eaLnBrk="1" fontAlgn="auto" latinLnBrk="1" hangingPunct="1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10,000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m</a:t>
            </a:r>
            <a:r>
              <a:rPr kumimoji="0" sz="1950" b="0" i="0" u="none" strike="noStrike" kern="1200" cap="none" spc="-22" normalizeH="0" baseline="2564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 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171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kg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=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4,000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m</a:t>
            </a:r>
            <a:r>
              <a:rPr kumimoji="0" sz="1950" b="0" i="0" u="none" strike="noStrike" kern="1200" cap="none" spc="-22" normalizeH="0" baseline="2564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(1필지) 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x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kg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60985" marR="0" lvl="0" indent="0" algn="l" defTabSz="914400" rtl="0" eaLnBrk="1" fontAlgn="auto" latinLnBrk="1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X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=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68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kg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(3.5포)/1,200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坪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2513" y="4977510"/>
            <a:ext cx="212725" cy="269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989" y="3933959"/>
            <a:ext cx="8006715" cy="2548255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22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봄 추비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요소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비료량 </a:t>
            </a:r>
            <a:r>
              <a:rPr kumimoji="0" sz="24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(N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4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55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kg/ha)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96520" marR="0" lvl="0" indent="0" algn="l" defTabSz="914400" rtl="0" eaLnBrk="1" fontAlgn="auto" latinLnBrk="1" hangingPunct="1">
              <a:lnSpc>
                <a:spcPct val="100000"/>
              </a:lnSpc>
              <a:spcBef>
                <a:spcPts val="1639"/>
              </a:spcBef>
              <a:spcAft>
                <a:spcPts val="0"/>
              </a:spcAft>
              <a:buClrTx/>
              <a:buSzTx/>
              <a:buFontTx/>
              <a:buNone/>
              <a:tabLst>
                <a:tab pos="1671955" algn="l"/>
              </a:tabLst>
              <a:defRPr/>
            </a:pP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요소(46	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기준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120kg/ha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(6포) =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48kg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(약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2.4포)/1,200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坪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15265" marR="0" lvl="0" indent="0" algn="l" defTabSz="914400" rtl="0" eaLnBrk="1" fontAlgn="auto" latinLnBrk="1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빵용밀(요소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2차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시용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시)은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6389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1차(2월말~3월초)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요소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80kg/ha</a:t>
            </a:r>
            <a:r>
              <a:rPr kumimoji="0" sz="2400" b="0" i="0" u="none" strike="noStrike" kern="1200" cap="none" spc="20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(4포)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6389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2차(5월초)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요소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40kg/ha</a:t>
            </a:r>
            <a:r>
              <a:rPr kumimoji="0" sz="2400" b="0" i="0" u="none" strike="noStrike" kern="1200" cap="none" spc="-3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(2포)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01818" y="2934970"/>
            <a:ext cx="560070" cy="590550"/>
            <a:chOff x="1301818" y="2934970"/>
            <a:chExt cx="560070" cy="590550"/>
          </a:xfrm>
        </p:grpSpPr>
        <p:sp>
          <p:nvSpPr>
            <p:cNvPr id="10" name="object 10"/>
            <p:cNvSpPr/>
            <p:nvPr/>
          </p:nvSpPr>
          <p:spPr>
            <a:xfrm>
              <a:off x="1306957" y="3249041"/>
              <a:ext cx="551815" cy="273050"/>
            </a:xfrm>
            <a:custGeom>
              <a:avLst/>
              <a:gdLst/>
              <a:ahLst/>
              <a:cxnLst/>
              <a:rect l="l" t="t" r="r" b="b"/>
              <a:pathLst>
                <a:path w="551814" h="273050">
                  <a:moveTo>
                    <a:pt x="0" y="0"/>
                  </a:moveTo>
                  <a:lnTo>
                    <a:pt x="30734" y="122174"/>
                  </a:lnTo>
                  <a:lnTo>
                    <a:pt x="60672" y="167588"/>
                  </a:lnTo>
                  <a:lnTo>
                    <a:pt x="121499" y="200286"/>
                  </a:lnTo>
                  <a:lnTo>
                    <a:pt x="162052" y="211550"/>
                  </a:lnTo>
                  <a:lnTo>
                    <a:pt x="208593" y="219255"/>
                  </a:lnTo>
                  <a:lnTo>
                    <a:pt x="260547" y="223276"/>
                  </a:lnTo>
                  <a:lnTo>
                    <a:pt x="317335" y="223485"/>
                  </a:lnTo>
                  <a:lnTo>
                    <a:pt x="378379" y="219756"/>
                  </a:lnTo>
                  <a:lnTo>
                    <a:pt x="443103" y="211962"/>
                  </a:lnTo>
                  <a:lnTo>
                    <a:pt x="458469" y="273050"/>
                  </a:lnTo>
                  <a:lnTo>
                    <a:pt x="551434" y="126111"/>
                  </a:lnTo>
                  <a:lnTo>
                    <a:pt x="397001" y="28575"/>
                  </a:lnTo>
                  <a:lnTo>
                    <a:pt x="412369" y="89788"/>
                  </a:lnTo>
                  <a:lnTo>
                    <a:pt x="347642" y="97551"/>
                  </a:lnTo>
                  <a:lnTo>
                    <a:pt x="286589" y="101262"/>
                  </a:lnTo>
                  <a:lnTo>
                    <a:pt x="229789" y="101046"/>
                  </a:lnTo>
                  <a:lnTo>
                    <a:pt x="177823" y="97026"/>
                  </a:lnTo>
                  <a:lnTo>
                    <a:pt x="131270" y="89328"/>
                  </a:lnTo>
                  <a:lnTo>
                    <a:pt x="90710" y="78075"/>
                  </a:lnTo>
                  <a:lnTo>
                    <a:pt x="29889" y="45401"/>
                  </a:lnTo>
                  <a:lnTo>
                    <a:pt x="10788" y="24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4545" y="2938145"/>
              <a:ext cx="474980" cy="365760"/>
            </a:xfrm>
            <a:custGeom>
              <a:avLst/>
              <a:gdLst/>
              <a:ahLst/>
              <a:cxnLst/>
              <a:rect l="l" t="t" r="r" b="b"/>
              <a:pathLst>
                <a:path w="474980" h="365760">
                  <a:moveTo>
                    <a:pt x="443863" y="0"/>
                  </a:moveTo>
                  <a:lnTo>
                    <a:pt x="403612" y="10820"/>
                  </a:lnTo>
                  <a:lnTo>
                    <a:pt x="363980" y="22844"/>
                  </a:lnTo>
                  <a:lnTo>
                    <a:pt x="325206" y="35986"/>
                  </a:lnTo>
                  <a:lnTo>
                    <a:pt x="287526" y="50164"/>
                  </a:lnTo>
                  <a:lnTo>
                    <a:pt x="223708" y="77890"/>
                  </a:lnTo>
                  <a:lnTo>
                    <a:pt x="167101" y="107263"/>
                  </a:lnTo>
                  <a:lnTo>
                    <a:pt x="118082" y="137797"/>
                  </a:lnTo>
                  <a:lnTo>
                    <a:pt x="77029" y="169004"/>
                  </a:lnTo>
                  <a:lnTo>
                    <a:pt x="44317" y="200397"/>
                  </a:lnTo>
                  <a:lnTo>
                    <a:pt x="20324" y="231488"/>
                  </a:lnTo>
                  <a:lnTo>
                    <a:pt x="0" y="290820"/>
                  </a:lnTo>
                  <a:lnTo>
                    <a:pt x="4422" y="318085"/>
                  </a:lnTo>
                  <a:lnTo>
                    <a:pt x="19071" y="343100"/>
                  </a:lnTo>
                  <a:lnTo>
                    <a:pt x="44321" y="365378"/>
                  </a:lnTo>
                  <a:lnTo>
                    <a:pt x="62586" y="337398"/>
                  </a:lnTo>
                  <a:lnTo>
                    <a:pt x="87765" y="309434"/>
                  </a:lnTo>
                  <a:lnTo>
                    <a:pt x="119331" y="281786"/>
                  </a:lnTo>
                  <a:lnTo>
                    <a:pt x="156752" y="254752"/>
                  </a:lnTo>
                  <a:lnTo>
                    <a:pt x="199499" y="228631"/>
                  </a:lnTo>
                  <a:lnTo>
                    <a:pt x="247044" y="203722"/>
                  </a:lnTo>
                  <a:lnTo>
                    <a:pt x="298855" y="180322"/>
                  </a:lnTo>
                  <a:lnTo>
                    <a:pt x="354404" y="158732"/>
                  </a:lnTo>
                  <a:lnTo>
                    <a:pt x="413162" y="139250"/>
                  </a:lnTo>
                  <a:lnTo>
                    <a:pt x="474597" y="122174"/>
                  </a:lnTo>
                  <a:lnTo>
                    <a:pt x="443863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4993" y="2938145"/>
              <a:ext cx="553720" cy="584200"/>
            </a:xfrm>
            <a:custGeom>
              <a:avLst/>
              <a:gdLst/>
              <a:ahLst/>
              <a:cxnLst/>
              <a:rect l="l" t="t" r="r" b="b"/>
              <a:pathLst>
                <a:path w="553719" h="584200">
                  <a:moveTo>
                    <a:pt x="1963" y="310895"/>
                  </a:moveTo>
                  <a:lnTo>
                    <a:pt x="31853" y="356297"/>
                  </a:lnTo>
                  <a:lnTo>
                    <a:pt x="92674" y="388971"/>
                  </a:lnTo>
                  <a:lnTo>
                    <a:pt x="133234" y="400224"/>
                  </a:lnTo>
                  <a:lnTo>
                    <a:pt x="179787" y="407922"/>
                  </a:lnTo>
                  <a:lnTo>
                    <a:pt x="231753" y="411942"/>
                  </a:lnTo>
                  <a:lnTo>
                    <a:pt x="288552" y="412158"/>
                  </a:lnTo>
                  <a:lnTo>
                    <a:pt x="349606" y="408447"/>
                  </a:lnTo>
                  <a:lnTo>
                    <a:pt x="414332" y="400684"/>
                  </a:lnTo>
                  <a:lnTo>
                    <a:pt x="398965" y="339470"/>
                  </a:lnTo>
                  <a:lnTo>
                    <a:pt x="553397" y="437006"/>
                  </a:lnTo>
                  <a:lnTo>
                    <a:pt x="460433" y="583945"/>
                  </a:lnTo>
                  <a:lnTo>
                    <a:pt x="445066" y="522858"/>
                  </a:lnTo>
                  <a:lnTo>
                    <a:pt x="380343" y="530652"/>
                  </a:lnTo>
                  <a:lnTo>
                    <a:pt x="319299" y="534381"/>
                  </a:lnTo>
                  <a:lnTo>
                    <a:pt x="262511" y="534172"/>
                  </a:lnTo>
                  <a:lnTo>
                    <a:pt x="210557" y="530151"/>
                  </a:lnTo>
                  <a:lnTo>
                    <a:pt x="164015" y="522446"/>
                  </a:lnTo>
                  <a:lnTo>
                    <a:pt x="123463" y="511182"/>
                  </a:lnTo>
                  <a:lnTo>
                    <a:pt x="62636" y="478484"/>
                  </a:lnTo>
                  <a:lnTo>
                    <a:pt x="32697" y="433069"/>
                  </a:lnTo>
                  <a:lnTo>
                    <a:pt x="1963" y="310895"/>
                  </a:lnTo>
                  <a:lnTo>
                    <a:pt x="0" y="284279"/>
                  </a:lnTo>
                  <a:lnTo>
                    <a:pt x="6838" y="256557"/>
                  </a:lnTo>
                  <a:lnTo>
                    <a:pt x="44814" y="199277"/>
                  </a:lnTo>
                  <a:lnTo>
                    <a:pt x="74897" y="170459"/>
                  </a:lnTo>
                  <a:lnTo>
                    <a:pt x="111675" y="142017"/>
                  </a:lnTo>
                  <a:lnTo>
                    <a:pt x="154621" y="114322"/>
                  </a:lnTo>
                  <a:lnTo>
                    <a:pt x="203206" y="87742"/>
                  </a:lnTo>
                  <a:lnTo>
                    <a:pt x="256906" y="62650"/>
                  </a:lnTo>
                  <a:lnTo>
                    <a:pt x="315192" y="39415"/>
                  </a:lnTo>
                  <a:lnTo>
                    <a:pt x="377537" y="18408"/>
                  </a:lnTo>
                  <a:lnTo>
                    <a:pt x="443415" y="0"/>
                  </a:lnTo>
                  <a:lnTo>
                    <a:pt x="474149" y="122174"/>
                  </a:lnTo>
                  <a:lnTo>
                    <a:pt x="412714" y="139250"/>
                  </a:lnTo>
                  <a:lnTo>
                    <a:pt x="353956" y="158732"/>
                  </a:lnTo>
                  <a:lnTo>
                    <a:pt x="298407" y="180322"/>
                  </a:lnTo>
                  <a:lnTo>
                    <a:pt x="246596" y="203722"/>
                  </a:lnTo>
                  <a:lnTo>
                    <a:pt x="199051" y="228631"/>
                  </a:lnTo>
                  <a:lnTo>
                    <a:pt x="156304" y="254752"/>
                  </a:lnTo>
                  <a:lnTo>
                    <a:pt x="118883" y="281786"/>
                  </a:lnTo>
                  <a:lnTo>
                    <a:pt x="87317" y="309434"/>
                  </a:lnTo>
                  <a:lnTo>
                    <a:pt x="62138" y="337398"/>
                  </a:lnTo>
                  <a:lnTo>
                    <a:pt x="43873" y="365378"/>
                  </a:lnTo>
                </a:path>
              </a:pathLst>
            </a:custGeom>
            <a:ln w="635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032" y="399415"/>
            <a:ext cx="4864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빵용 밀 시비량</a:t>
            </a:r>
            <a:r>
              <a:rPr sz="3600" b="0" spc="-85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spc="-125" dirty="0">
                <a:solidFill>
                  <a:srgbClr val="FF3300"/>
                </a:solidFill>
                <a:latin typeface="Gulim"/>
                <a:cs typeface="Gulim"/>
              </a:rPr>
              <a:t>(웃거름)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008471"/>
            <a:ext cx="5661660" cy="1896110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584200" marR="0" lvl="0" indent="-571500" algn="l" defTabSz="914400" rtl="0" eaLnBrk="1" fontAlgn="auto" latinLnBrk="1" hangingPunct="1">
              <a:lnSpc>
                <a:spcPct val="100000"/>
              </a:lnSpc>
              <a:spcBef>
                <a:spcPts val="207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583565" algn="l"/>
                <a:tab pos="584200" algn="l"/>
              </a:tabLst>
              <a:defRPr/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차</a:t>
            </a:r>
            <a:r>
              <a:rPr kumimoji="0" sz="3200" b="1" i="0" u="none" strike="noStrike" kern="1200" cap="none" spc="-3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lang="ko-KR" altLang="en-US" sz="3200" b="1" i="0" u="none" strike="noStrike" kern="1200" cap="none" spc="-3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웃거름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46355" marR="0" lvl="0" indent="0" algn="l" defTabSz="914400" rtl="0" eaLnBrk="1" fontAlgn="auto" latinLnBrk="1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☞ 시기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생육재생기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(2월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하순~3월</a:t>
            </a:r>
            <a:r>
              <a:rPr kumimoji="0" sz="2400" b="0" i="0" u="none" strike="noStrike" kern="1200" cap="none" spc="155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상순)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6355" marR="0" lvl="0" indent="0" algn="l" defTabSz="914400" rtl="0" eaLnBrk="1" fontAlgn="auto" latinLnBrk="1" hangingPunct="1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☞ 시비량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요소비료</a:t>
            </a:r>
            <a:r>
              <a:rPr kumimoji="0" sz="2400" b="0" i="0" u="none" strike="noStrike" kern="1200" cap="none" spc="175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80kg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/ha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2821134"/>
            <a:ext cx="6211570" cy="121412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553720" marR="0" lvl="0" indent="0" algn="l" defTabSz="914400" rtl="0" eaLnBrk="1" fontAlgn="auto" latinLnBrk="1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Tx/>
              <a:buSzTx/>
              <a:buFontTx/>
              <a:buNone/>
              <a:tabLst>
                <a:tab pos="2891790" algn="l"/>
              </a:tabLst>
              <a:defRPr/>
            </a:pPr>
            <a:r>
              <a:rPr kumimoji="0" sz="2400" b="0" i="0" u="none" strike="noStrike" kern="1200" cap="none" spc="-40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400" b="0" i="0" u="none" strike="noStrike" kern="1200" cap="none" spc="-39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실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요소비료량	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32kg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(약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1.6포)/1,200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坪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84200" marR="0" lvl="0" indent="-571500" algn="l" defTabSz="914400" rtl="0" eaLnBrk="1" fontAlgn="auto" latinLnBrk="1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583565" algn="l"/>
                <a:tab pos="584200" algn="l"/>
              </a:tabLst>
              <a:defRPr/>
            </a:pP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차</a:t>
            </a:r>
            <a:r>
              <a:rPr kumimoji="0" sz="3200" b="1" i="0" u="none" strike="noStrike" kern="1200" cap="none" spc="-3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lang="ko-KR" altLang="en-US" sz="3200" b="1" i="0" u="none" strike="noStrike" kern="1200" cap="none" spc="-3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웃거름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0433" y="4002190"/>
            <a:ext cx="5791835" cy="95313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8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☞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시기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출수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후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1~2주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(4월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하~5월</a:t>
            </a:r>
            <a:r>
              <a:rPr kumimoji="0" sz="2400" b="0" i="0" u="none" strike="noStrike" kern="1200" cap="none" spc="1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상순)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☞ 시비량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요소비료</a:t>
            </a:r>
            <a:r>
              <a:rPr kumimoji="0" sz="2400" b="0" i="0" u="none" strike="noStrike" kern="1200" cap="none" spc="185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40kg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/ha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512" y="5794247"/>
            <a:ext cx="7359650" cy="8324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 marR="0" lvl="0" indent="0" algn="l" defTabSz="914400" rtl="0" eaLnBrk="1" fontAlgn="auto" latinLnBrk="1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※ </a:t>
            </a:r>
            <a:r>
              <a:rPr kumimoji="0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생육재생기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: </a:t>
            </a:r>
            <a:r>
              <a:rPr kumimoji="0" sz="24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줄기를 </a:t>
            </a:r>
            <a:r>
              <a:rPr kumimoji="0" sz="24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자른 </a:t>
            </a:r>
            <a:r>
              <a:rPr kumimoji="0" sz="2400" b="0" i="0" u="none" strike="noStrike" kern="1200" cap="none" spc="-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후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1cm </a:t>
            </a:r>
            <a:r>
              <a:rPr kumimoji="0" sz="2400" b="0" i="0" u="none" strike="noStrike" kern="1200" cap="none" spc="-3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이상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신장하며</a:t>
            </a:r>
            <a:r>
              <a:rPr kumimoji="0" sz="2400" b="0" i="0" u="none" strike="noStrike" kern="1200" cap="none" spc="-25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920875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일 평균기온 </a:t>
            </a:r>
            <a:r>
              <a:rPr kumimoji="0" sz="2400" b="0" i="0" u="none" strike="noStrike" kern="1200" cap="none" spc="-2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0℃</a:t>
            </a:r>
            <a:r>
              <a:rPr kumimoji="0" sz="2400" b="0" i="0" u="none" strike="noStrike" kern="1200" cap="none" spc="-2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이상이 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3~4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일 </a:t>
            </a:r>
            <a:r>
              <a:rPr kumimoji="0" sz="2400" b="0" i="0" u="none" strike="noStrike" kern="1200" cap="none" spc="-3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지속될</a:t>
            </a:r>
            <a:r>
              <a:rPr kumimoji="0" sz="2400" b="0" i="0" u="none" strike="noStrike" kern="1200" cap="none" spc="-4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때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26935" y="2473451"/>
            <a:ext cx="2236470" cy="2566035"/>
            <a:chOff x="6726935" y="2473451"/>
            <a:chExt cx="2236470" cy="2566035"/>
          </a:xfrm>
        </p:grpSpPr>
        <p:sp>
          <p:nvSpPr>
            <p:cNvPr id="8" name="object 8"/>
            <p:cNvSpPr/>
            <p:nvPr/>
          </p:nvSpPr>
          <p:spPr>
            <a:xfrm>
              <a:off x="6726935" y="2473451"/>
              <a:ext cx="2236470" cy="2565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253477" y="2806445"/>
              <a:ext cx="1053465" cy="2148840"/>
            </a:xfrm>
            <a:custGeom>
              <a:avLst/>
              <a:gdLst/>
              <a:ahLst/>
              <a:cxnLst/>
              <a:rect l="l" t="t" r="r" b="b"/>
              <a:pathLst>
                <a:path w="1053465" h="2148840">
                  <a:moveTo>
                    <a:pt x="211836" y="1820417"/>
                  </a:moveTo>
                  <a:lnTo>
                    <a:pt x="215113" y="1779226"/>
                  </a:lnTo>
                  <a:lnTo>
                    <a:pt x="224683" y="1739560"/>
                  </a:lnTo>
                  <a:lnTo>
                    <a:pt x="240151" y="1701728"/>
                  </a:lnTo>
                  <a:lnTo>
                    <a:pt x="261122" y="1666036"/>
                  </a:lnTo>
                  <a:lnTo>
                    <a:pt x="287203" y="1632795"/>
                  </a:lnTo>
                  <a:lnTo>
                    <a:pt x="317999" y="1602310"/>
                  </a:lnTo>
                  <a:lnTo>
                    <a:pt x="353115" y="1574891"/>
                  </a:lnTo>
                  <a:lnTo>
                    <a:pt x="392157" y="1550845"/>
                  </a:lnTo>
                  <a:lnTo>
                    <a:pt x="434731" y="1530480"/>
                  </a:lnTo>
                  <a:lnTo>
                    <a:pt x="480443" y="1514105"/>
                  </a:lnTo>
                  <a:lnTo>
                    <a:pt x="528898" y="1502027"/>
                  </a:lnTo>
                  <a:lnTo>
                    <a:pt x="579701" y="1494555"/>
                  </a:lnTo>
                  <a:lnTo>
                    <a:pt x="632460" y="1491995"/>
                  </a:lnTo>
                  <a:lnTo>
                    <a:pt x="685218" y="1494555"/>
                  </a:lnTo>
                  <a:lnTo>
                    <a:pt x="736021" y="1502027"/>
                  </a:lnTo>
                  <a:lnTo>
                    <a:pt x="784476" y="1514105"/>
                  </a:lnTo>
                  <a:lnTo>
                    <a:pt x="830188" y="1530480"/>
                  </a:lnTo>
                  <a:lnTo>
                    <a:pt x="872762" y="1550845"/>
                  </a:lnTo>
                  <a:lnTo>
                    <a:pt x="911804" y="1574891"/>
                  </a:lnTo>
                  <a:lnTo>
                    <a:pt x="946920" y="1602310"/>
                  </a:lnTo>
                  <a:lnTo>
                    <a:pt x="977716" y="1632795"/>
                  </a:lnTo>
                  <a:lnTo>
                    <a:pt x="1003797" y="1666036"/>
                  </a:lnTo>
                  <a:lnTo>
                    <a:pt x="1024768" y="1701728"/>
                  </a:lnTo>
                  <a:lnTo>
                    <a:pt x="1040236" y="1739560"/>
                  </a:lnTo>
                  <a:lnTo>
                    <a:pt x="1049806" y="1779226"/>
                  </a:lnTo>
                  <a:lnTo>
                    <a:pt x="1053083" y="1820417"/>
                  </a:lnTo>
                  <a:lnTo>
                    <a:pt x="1049806" y="1861609"/>
                  </a:lnTo>
                  <a:lnTo>
                    <a:pt x="1040236" y="1901275"/>
                  </a:lnTo>
                  <a:lnTo>
                    <a:pt x="1024768" y="1939107"/>
                  </a:lnTo>
                  <a:lnTo>
                    <a:pt x="1003797" y="1974799"/>
                  </a:lnTo>
                  <a:lnTo>
                    <a:pt x="977716" y="2008040"/>
                  </a:lnTo>
                  <a:lnTo>
                    <a:pt x="946920" y="2038525"/>
                  </a:lnTo>
                  <a:lnTo>
                    <a:pt x="911804" y="2065944"/>
                  </a:lnTo>
                  <a:lnTo>
                    <a:pt x="872762" y="2089990"/>
                  </a:lnTo>
                  <a:lnTo>
                    <a:pt x="830188" y="2110355"/>
                  </a:lnTo>
                  <a:lnTo>
                    <a:pt x="784476" y="2126730"/>
                  </a:lnTo>
                  <a:lnTo>
                    <a:pt x="736021" y="2138808"/>
                  </a:lnTo>
                  <a:lnTo>
                    <a:pt x="685218" y="2146280"/>
                  </a:lnTo>
                  <a:lnTo>
                    <a:pt x="632460" y="2148840"/>
                  </a:lnTo>
                  <a:lnTo>
                    <a:pt x="579701" y="2146280"/>
                  </a:lnTo>
                  <a:lnTo>
                    <a:pt x="528898" y="2138808"/>
                  </a:lnTo>
                  <a:lnTo>
                    <a:pt x="480443" y="2126730"/>
                  </a:lnTo>
                  <a:lnTo>
                    <a:pt x="434731" y="2110355"/>
                  </a:lnTo>
                  <a:lnTo>
                    <a:pt x="392157" y="2089990"/>
                  </a:lnTo>
                  <a:lnTo>
                    <a:pt x="353115" y="2065944"/>
                  </a:lnTo>
                  <a:lnTo>
                    <a:pt x="317999" y="2038525"/>
                  </a:lnTo>
                  <a:lnTo>
                    <a:pt x="287203" y="2008040"/>
                  </a:lnTo>
                  <a:lnTo>
                    <a:pt x="261122" y="1974799"/>
                  </a:lnTo>
                  <a:lnTo>
                    <a:pt x="240151" y="1939107"/>
                  </a:lnTo>
                  <a:lnTo>
                    <a:pt x="224683" y="1901275"/>
                  </a:lnTo>
                  <a:lnTo>
                    <a:pt x="215113" y="1861609"/>
                  </a:lnTo>
                  <a:lnTo>
                    <a:pt x="211836" y="1820417"/>
                  </a:lnTo>
                  <a:close/>
                </a:path>
                <a:path w="1053465" h="2148840">
                  <a:moveTo>
                    <a:pt x="0" y="477012"/>
                  </a:moveTo>
                  <a:lnTo>
                    <a:pt x="2267" y="425044"/>
                  </a:lnTo>
                  <a:lnTo>
                    <a:pt x="8910" y="374696"/>
                  </a:lnTo>
                  <a:lnTo>
                    <a:pt x="19696" y="326257"/>
                  </a:lnTo>
                  <a:lnTo>
                    <a:pt x="34386" y="280020"/>
                  </a:lnTo>
                  <a:lnTo>
                    <a:pt x="52747" y="236276"/>
                  </a:lnTo>
                  <a:lnTo>
                    <a:pt x="74541" y="195315"/>
                  </a:lnTo>
                  <a:lnTo>
                    <a:pt x="99534" y="157430"/>
                  </a:lnTo>
                  <a:lnTo>
                    <a:pt x="127490" y="122911"/>
                  </a:lnTo>
                  <a:lnTo>
                    <a:pt x="158172" y="92049"/>
                  </a:lnTo>
                  <a:lnTo>
                    <a:pt x="191346" y="65136"/>
                  </a:lnTo>
                  <a:lnTo>
                    <a:pt x="226775" y="42464"/>
                  </a:lnTo>
                  <a:lnTo>
                    <a:pt x="264225" y="24323"/>
                  </a:lnTo>
                  <a:lnTo>
                    <a:pt x="303458" y="11004"/>
                  </a:lnTo>
                  <a:lnTo>
                    <a:pt x="344239" y="2799"/>
                  </a:lnTo>
                  <a:lnTo>
                    <a:pt x="386333" y="0"/>
                  </a:lnTo>
                  <a:lnTo>
                    <a:pt x="428428" y="2799"/>
                  </a:lnTo>
                  <a:lnTo>
                    <a:pt x="469209" y="11004"/>
                  </a:lnTo>
                  <a:lnTo>
                    <a:pt x="508442" y="24323"/>
                  </a:lnTo>
                  <a:lnTo>
                    <a:pt x="545892" y="42464"/>
                  </a:lnTo>
                  <a:lnTo>
                    <a:pt x="581321" y="65136"/>
                  </a:lnTo>
                  <a:lnTo>
                    <a:pt x="614495" y="92049"/>
                  </a:lnTo>
                  <a:lnTo>
                    <a:pt x="645177" y="122911"/>
                  </a:lnTo>
                  <a:lnTo>
                    <a:pt x="673133" y="157430"/>
                  </a:lnTo>
                  <a:lnTo>
                    <a:pt x="698126" y="195315"/>
                  </a:lnTo>
                  <a:lnTo>
                    <a:pt x="719920" y="236276"/>
                  </a:lnTo>
                  <a:lnTo>
                    <a:pt x="738281" y="280020"/>
                  </a:lnTo>
                  <a:lnTo>
                    <a:pt x="752971" y="326257"/>
                  </a:lnTo>
                  <a:lnTo>
                    <a:pt x="763757" y="374696"/>
                  </a:lnTo>
                  <a:lnTo>
                    <a:pt x="770400" y="425044"/>
                  </a:lnTo>
                  <a:lnTo>
                    <a:pt x="772668" y="477012"/>
                  </a:lnTo>
                  <a:lnTo>
                    <a:pt x="770400" y="528979"/>
                  </a:lnTo>
                  <a:lnTo>
                    <a:pt x="763757" y="579327"/>
                  </a:lnTo>
                  <a:lnTo>
                    <a:pt x="752971" y="627766"/>
                  </a:lnTo>
                  <a:lnTo>
                    <a:pt x="738281" y="674003"/>
                  </a:lnTo>
                  <a:lnTo>
                    <a:pt x="719920" y="717747"/>
                  </a:lnTo>
                  <a:lnTo>
                    <a:pt x="698126" y="758708"/>
                  </a:lnTo>
                  <a:lnTo>
                    <a:pt x="673133" y="796593"/>
                  </a:lnTo>
                  <a:lnTo>
                    <a:pt x="645177" y="831112"/>
                  </a:lnTo>
                  <a:lnTo>
                    <a:pt x="614495" y="861974"/>
                  </a:lnTo>
                  <a:lnTo>
                    <a:pt x="581321" y="888887"/>
                  </a:lnTo>
                  <a:lnTo>
                    <a:pt x="545892" y="911559"/>
                  </a:lnTo>
                  <a:lnTo>
                    <a:pt x="508442" y="929700"/>
                  </a:lnTo>
                  <a:lnTo>
                    <a:pt x="469209" y="943019"/>
                  </a:lnTo>
                  <a:lnTo>
                    <a:pt x="428428" y="951224"/>
                  </a:lnTo>
                  <a:lnTo>
                    <a:pt x="386333" y="954023"/>
                  </a:lnTo>
                  <a:lnTo>
                    <a:pt x="344239" y="951224"/>
                  </a:lnTo>
                  <a:lnTo>
                    <a:pt x="303458" y="943019"/>
                  </a:lnTo>
                  <a:lnTo>
                    <a:pt x="264225" y="929700"/>
                  </a:lnTo>
                  <a:lnTo>
                    <a:pt x="226775" y="911559"/>
                  </a:lnTo>
                  <a:lnTo>
                    <a:pt x="191346" y="888887"/>
                  </a:lnTo>
                  <a:lnTo>
                    <a:pt x="158172" y="861974"/>
                  </a:lnTo>
                  <a:lnTo>
                    <a:pt x="127490" y="831112"/>
                  </a:lnTo>
                  <a:lnTo>
                    <a:pt x="99534" y="796593"/>
                  </a:lnTo>
                  <a:lnTo>
                    <a:pt x="74541" y="758708"/>
                  </a:lnTo>
                  <a:lnTo>
                    <a:pt x="52747" y="717747"/>
                  </a:lnTo>
                  <a:lnTo>
                    <a:pt x="34386" y="674003"/>
                  </a:lnTo>
                  <a:lnTo>
                    <a:pt x="19696" y="627766"/>
                  </a:lnTo>
                  <a:lnTo>
                    <a:pt x="8910" y="579327"/>
                  </a:lnTo>
                  <a:lnTo>
                    <a:pt x="2267" y="528979"/>
                  </a:lnTo>
                  <a:lnTo>
                    <a:pt x="0" y="477012"/>
                  </a:lnTo>
                  <a:close/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044942" y="3569334"/>
            <a:ext cx="7874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새잎</a:t>
            </a:r>
            <a:r>
              <a:rPr kumimoji="0" sz="1400" b="1" i="0" u="none" strike="noStrike" kern="1200" cap="none" spc="-15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신장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15959" y="4495546"/>
            <a:ext cx="556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lvl="0" indent="-8890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새뿌리  발생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5428" y="4984241"/>
            <a:ext cx="5668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49500" algn="l"/>
              </a:tabLst>
              <a:defRPr/>
            </a:pPr>
            <a:r>
              <a:rPr kumimoji="0" sz="2400" b="0" i="0" u="none" strike="noStrike" kern="1200" cap="none" spc="-40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400" b="0" i="0" u="none" strike="noStrike" kern="1200" cap="none" spc="-40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실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요소비료량	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16kg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(약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0.8포)/1,200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坪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65401" y="5163248"/>
            <a:ext cx="591185" cy="1030605"/>
            <a:chOff x="8165401" y="5163248"/>
            <a:chExt cx="591185" cy="1030605"/>
          </a:xfrm>
        </p:grpSpPr>
        <p:sp>
          <p:nvSpPr>
            <p:cNvPr id="14" name="object 14"/>
            <p:cNvSpPr/>
            <p:nvPr/>
          </p:nvSpPr>
          <p:spPr>
            <a:xfrm>
              <a:off x="8170164" y="5766434"/>
              <a:ext cx="544830" cy="422275"/>
            </a:xfrm>
            <a:custGeom>
              <a:avLst/>
              <a:gdLst/>
              <a:ahLst/>
              <a:cxnLst/>
              <a:rect l="l" t="t" r="r" b="b"/>
              <a:pathLst>
                <a:path w="544829" h="422275">
                  <a:moveTo>
                    <a:pt x="544829" y="0"/>
                  </a:moveTo>
                  <a:lnTo>
                    <a:pt x="522914" y="43448"/>
                  </a:lnTo>
                  <a:lnTo>
                    <a:pt x="496684" y="83660"/>
                  </a:lnTo>
                  <a:lnTo>
                    <a:pt x="466498" y="120411"/>
                  </a:lnTo>
                  <a:lnTo>
                    <a:pt x="432715" y="153478"/>
                  </a:lnTo>
                  <a:lnTo>
                    <a:pt x="395692" y="182637"/>
                  </a:lnTo>
                  <a:lnTo>
                    <a:pt x="355789" y="207664"/>
                  </a:lnTo>
                  <a:lnTo>
                    <a:pt x="313363" y="228337"/>
                  </a:lnTo>
                  <a:lnTo>
                    <a:pt x="268773" y="244431"/>
                  </a:lnTo>
                  <a:lnTo>
                    <a:pt x="222377" y="255722"/>
                  </a:lnTo>
                  <a:lnTo>
                    <a:pt x="174534" y="261988"/>
                  </a:lnTo>
                  <a:lnTo>
                    <a:pt x="125602" y="263004"/>
                  </a:lnTo>
                  <a:lnTo>
                    <a:pt x="141224" y="209930"/>
                  </a:lnTo>
                  <a:lnTo>
                    <a:pt x="0" y="298361"/>
                  </a:lnTo>
                  <a:lnTo>
                    <a:pt x="78866" y="422236"/>
                  </a:lnTo>
                  <a:lnTo>
                    <a:pt x="94487" y="369163"/>
                  </a:lnTo>
                  <a:lnTo>
                    <a:pt x="141669" y="368289"/>
                  </a:lnTo>
                  <a:lnTo>
                    <a:pt x="187667" y="362572"/>
                  </a:lnTo>
                  <a:lnTo>
                    <a:pt x="232200" y="352242"/>
                  </a:lnTo>
                  <a:lnTo>
                    <a:pt x="274986" y="337530"/>
                  </a:lnTo>
                  <a:lnTo>
                    <a:pt x="315744" y="318664"/>
                  </a:lnTo>
                  <a:lnTo>
                    <a:pt x="354192" y="295876"/>
                  </a:lnTo>
                  <a:lnTo>
                    <a:pt x="390048" y="269397"/>
                  </a:lnTo>
                  <a:lnTo>
                    <a:pt x="423032" y="239455"/>
                  </a:lnTo>
                  <a:lnTo>
                    <a:pt x="452860" y="206282"/>
                  </a:lnTo>
                  <a:lnTo>
                    <a:pt x="479253" y="170107"/>
                  </a:lnTo>
                  <a:lnTo>
                    <a:pt x="501928" y="131161"/>
                  </a:lnTo>
                  <a:lnTo>
                    <a:pt x="520603" y="89675"/>
                  </a:lnTo>
                  <a:lnTo>
                    <a:pt x="534998" y="45877"/>
                  </a:lnTo>
                  <a:lnTo>
                    <a:pt x="544829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401939" y="5168010"/>
              <a:ext cx="349885" cy="652780"/>
            </a:xfrm>
            <a:custGeom>
              <a:avLst/>
              <a:gdLst/>
              <a:ahLst/>
              <a:cxnLst/>
              <a:rect l="l" t="t" r="r" b="b"/>
              <a:pathLst>
                <a:path w="349884" h="652779">
                  <a:moveTo>
                    <a:pt x="31114" y="0"/>
                  </a:moveTo>
                  <a:lnTo>
                    <a:pt x="0" y="106172"/>
                  </a:lnTo>
                  <a:lnTo>
                    <a:pt x="45528" y="122203"/>
                  </a:lnTo>
                  <a:lnTo>
                    <a:pt x="88214" y="142591"/>
                  </a:lnTo>
                  <a:lnTo>
                    <a:pt x="127874" y="167003"/>
                  </a:lnTo>
                  <a:lnTo>
                    <a:pt x="164324" y="195106"/>
                  </a:lnTo>
                  <a:lnTo>
                    <a:pt x="197381" y="226566"/>
                  </a:lnTo>
                  <a:lnTo>
                    <a:pt x="226860" y="261050"/>
                  </a:lnTo>
                  <a:lnTo>
                    <a:pt x="252578" y="298225"/>
                  </a:lnTo>
                  <a:lnTo>
                    <a:pt x="274351" y="337757"/>
                  </a:lnTo>
                  <a:lnTo>
                    <a:pt x="291995" y="379313"/>
                  </a:lnTo>
                  <a:lnTo>
                    <a:pt x="305326" y="422560"/>
                  </a:lnTo>
                  <a:lnTo>
                    <a:pt x="314161" y="467164"/>
                  </a:lnTo>
                  <a:lnTo>
                    <a:pt x="318316" y="512792"/>
                  </a:lnTo>
                  <a:lnTo>
                    <a:pt x="317607" y="559111"/>
                  </a:lnTo>
                  <a:lnTo>
                    <a:pt x="311851" y="605787"/>
                  </a:lnTo>
                  <a:lnTo>
                    <a:pt x="300862" y="652487"/>
                  </a:lnTo>
                  <a:lnTo>
                    <a:pt x="332104" y="546328"/>
                  </a:lnTo>
                  <a:lnTo>
                    <a:pt x="343071" y="499625"/>
                  </a:lnTo>
                  <a:lnTo>
                    <a:pt x="348811" y="452947"/>
                  </a:lnTo>
                  <a:lnTo>
                    <a:pt x="349509" y="406626"/>
                  </a:lnTo>
                  <a:lnTo>
                    <a:pt x="345346" y="360997"/>
                  </a:lnTo>
                  <a:lnTo>
                    <a:pt x="336507" y="316391"/>
                  </a:lnTo>
                  <a:lnTo>
                    <a:pt x="323174" y="273144"/>
                  </a:lnTo>
                  <a:lnTo>
                    <a:pt x="305529" y="231587"/>
                  </a:lnTo>
                  <a:lnTo>
                    <a:pt x="283756" y="192054"/>
                  </a:lnTo>
                  <a:lnTo>
                    <a:pt x="258038" y="154879"/>
                  </a:lnTo>
                  <a:lnTo>
                    <a:pt x="228557" y="120395"/>
                  </a:lnTo>
                  <a:lnTo>
                    <a:pt x="195497" y="88934"/>
                  </a:lnTo>
                  <a:lnTo>
                    <a:pt x="159039" y="60831"/>
                  </a:lnTo>
                  <a:lnTo>
                    <a:pt x="119368" y="36419"/>
                  </a:lnTo>
                  <a:lnTo>
                    <a:pt x="76665" y="16031"/>
                  </a:lnTo>
                  <a:lnTo>
                    <a:pt x="31114" y="0"/>
                  </a:lnTo>
                  <a:close/>
                </a:path>
              </a:pathLst>
            </a:custGeom>
            <a:solidFill>
              <a:srgbClr val="CD29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70164" y="5168010"/>
              <a:ext cx="581660" cy="1021080"/>
            </a:xfrm>
            <a:custGeom>
              <a:avLst/>
              <a:gdLst/>
              <a:ahLst/>
              <a:cxnLst/>
              <a:rect l="l" t="t" r="r" b="b"/>
              <a:pathLst>
                <a:path w="581659" h="1021079">
                  <a:moveTo>
                    <a:pt x="532637" y="652487"/>
                  </a:moveTo>
                  <a:lnTo>
                    <a:pt x="543626" y="605787"/>
                  </a:lnTo>
                  <a:lnTo>
                    <a:pt x="549382" y="559111"/>
                  </a:lnTo>
                  <a:lnTo>
                    <a:pt x="550091" y="512792"/>
                  </a:lnTo>
                  <a:lnTo>
                    <a:pt x="545936" y="467164"/>
                  </a:lnTo>
                  <a:lnTo>
                    <a:pt x="537101" y="422560"/>
                  </a:lnTo>
                  <a:lnTo>
                    <a:pt x="523770" y="379313"/>
                  </a:lnTo>
                  <a:lnTo>
                    <a:pt x="506126" y="337757"/>
                  </a:lnTo>
                  <a:lnTo>
                    <a:pt x="484353" y="298225"/>
                  </a:lnTo>
                  <a:lnTo>
                    <a:pt x="458635" y="261050"/>
                  </a:lnTo>
                  <a:lnTo>
                    <a:pt x="429156" y="226566"/>
                  </a:lnTo>
                  <a:lnTo>
                    <a:pt x="396099" y="195106"/>
                  </a:lnTo>
                  <a:lnTo>
                    <a:pt x="359649" y="167003"/>
                  </a:lnTo>
                  <a:lnTo>
                    <a:pt x="319989" y="142591"/>
                  </a:lnTo>
                  <a:lnTo>
                    <a:pt x="277303" y="122203"/>
                  </a:lnTo>
                  <a:lnTo>
                    <a:pt x="231775" y="106172"/>
                  </a:lnTo>
                  <a:lnTo>
                    <a:pt x="262889" y="0"/>
                  </a:lnTo>
                  <a:lnTo>
                    <a:pt x="308440" y="16031"/>
                  </a:lnTo>
                  <a:lnTo>
                    <a:pt x="351143" y="36419"/>
                  </a:lnTo>
                  <a:lnTo>
                    <a:pt x="390814" y="60831"/>
                  </a:lnTo>
                  <a:lnTo>
                    <a:pt x="427272" y="88934"/>
                  </a:lnTo>
                  <a:lnTo>
                    <a:pt x="460332" y="120395"/>
                  </a:lnTo>
                  <a:lnTo>
                    <a:pt x="489813" y="154879"/>
                  </a:lnTo>
                  <a:lnTo>
                    <a:pt x="515531" y="192054"/>
                  </a:lnTo>
                  <a:lnTo>
                    <a:pt x="537304" y="231587"/>
                  </a:lnTo>
                  <a:lnTo>
                    <a:pt x="554949" y="273144"/>
                  </a:lnTo>
                  <a:lnTo>
                    <a:pt x="568282" y="316391"/>
                  </a:lnTo>
                  <a:lnTo>
                    <a:pt x="577121" y="360997"/>
                  </a:lnTo>
                  <a:lnTo>
                    <a:pt x="581284" y="406626"/>
                  </a:lnTo>
                  <a:lnTo>
                    <a:pt x="580586" y="452947"/>
                  </a:lnTo>
                  <a:lnTo>
                    <a:pt x="574846" y="499625"/>
                  </a:lnTo>
                  <a:lnTo>
                    <a:pt x="563879" y="546328"/>
                  </a:lnTo>
                  <a:lnTo>
                    <a:pt x="532637" y="652487"/>
                  </a:lnTo>
                  <a:lnTo>
                    <a:pt x="516020" y="699229"/>
                  </a:lnTo>
                  <a:lnTo>
                    <a:pt x="494599" y="743099"/>
                  </a:lnTo>
                  <a:lnTo>
                    <a:pt x="468731" y="783843"/>
                  </a:lnTo>
                  <a:lnTo>
                    <a:pt x="438770" y="821203"/>
                  </a:lnTo>
                  <a:lnTo>
                    <a:pt x="405074" y="854925"/>
                  </a:lnTo>
                  <a:lnTo>
                    <a:pt x="367998" y="884751"/>
                  </a:lnTo>
                  <a:lnTo>
                    <a:pt x="327897" y="910427"/>
                  </a:lnTo>
                  <a:lnTo>
                    <a:pt x="285129" y="931696"/>
                  </a:lnTo>
                  <a:lnTo>
                    <a:pt x="240047" y="948303"/>
                  </a:lnTo>
                  <a:lnTo>
                    <a:pt x="193010" y="959991"/>
                  </a:lnTo>
                  <a:lnTo>
                    <a:pt x="144371" y="966504"/>
                  </a:lnTo>
                  <a:lnTo>
                    <a:pt x="94487" y="967587"/>
                  </a:lnTo>
                  <a:lnTo>
                    <a:pt x="78866" y="1020660"/>
                  </a:lnTo>
                  <a:lnTo>
                    <a:pt x="0" y="896785"/>
                  </a:lnTo>
                  <a:lnTo>
                    <a:pt x="141224" y="808354"/>
                  </a:lnTo>
                  <a:lnTo>
                    <a:pt x="125602" y="861428"/>
                  </a:lnTo>
                  <a:lnTo>
                    <a:pt x="174534" y="860412"/>
                  </a:lnTo>
                  <a:lnTo>
                    <a:pt x="222377" y="854146"/>
                  </a:lnTo>
                  <a:lnTo>
                    <a:pt x="268773" y="842855"/>
                  </a:lnTo>
                  <a:lnTo>
                    <a:pt x="313363" y="826761"/>
                  </a:lnTo>
                  <a:lnTo>
                    <a:pt x="355789" y="806088"/>
                  </a:lnTo>
                  <a:lnTo>
                    <a:pt x="395692" y="781061"/>
                  </a:lnTo>
                  <a:lnTo>
                    <a:pt x="432715" y="751902"/>
                  </a:lnTo>
                  <a:lnTo>
                    <a:pt x="466498" y="718835"/>
                  </a:lnTo>
                  <a:lnTo>
                    <a:pt x="496684" y="682084"/>
                  </a:lnTo>
                  <a:lnTo>
                    <a:pt x="522914" y="641872"/>
                  </a:lnTo>
                  <a:lnTo>
                    <a:pt x="544829" y="598423"/>
                  </a:lnTo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338709"/>
            <a:ext cx="7580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석회 </a:t>
            </a:r>
            <a:r>
              <a:rPr sz="3600" b="0" dirty="0">
                <a:latin typeface="Gulim"/>
                <a:cs typeface="Gulim"/>
              </a:rPr>
              <a:t>및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규산질비료</a:t>
            </a:r>
            <a:r>
              <a:rPr sz="3600" b="0" dirty="0">
                <a:latin typeface="Gulim"/>
                <a:cs typeface="Gulim"/>
              </a:rPr>
              <a:t>의</a:t>
            </a:r>
            <a:r>
              <a:rPr sz="3600" b="0" spc="-65" dirty="0">
                <a:latin typeface="Gulim"/>
                <a:cs typeface="Gulim"/>
              </a:rPr>
              <a:t> </a:t>
            </a:r>
            <a:r>
              <a:rPr sz="3600" b="0" spc="-45" dirty="0">
                <a:latin typeface="Gulim"/>
                <a:cs typeface="Gulim"/>
              </a:rPr>
              <a:t>시용효과</a:t>
            </a:r>
            <a:r>
              <a:rPr sz="2800" b="0" spc="-45" dirty="0">
                <a:solidFill>
                  <a:srgbClr val="0000FF"/>
                </a:solidFill>
                <a:latin typeface="Gulim"/>
                <a:cs typeface="Gulim"/>
              </a:rPr>
              <a:t>(kg/ha)</a:t>
            </a:r>
            <a:endParaRPr sz="2800">
              <a:latin typeface="Gulim"/>
              <a:cs typeface="Gulim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9450" y="1441450"/>
          <a:ext cx="7493000" cy="2468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맥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종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  <a:tabLst>
                          <a:tab pos="990600" algn="l"/>
                        </a:tabLst>
                      </a:pPr>
                      <a:r>
                        <a:rPr sz="2400" spc="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3요소	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시비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7048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3요소</a:t>
                      </a:r>
                      <a:endParaRPr sz="2400">
                        <a:latin typeface="Gulim"/>
                        <a:cs typeface="Gulim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10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+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석회150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㎏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3요소</a:t>
                      </a:r>
                      <a:endParaRPr sz="2400">
                        <a:latin typeface="Gulim"/>
                        <a:cs typeface="Gulim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10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+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규산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400" spc="2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250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㎏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2400" dirty="0">
                          <a:latin typeface="Gulim"/>
                          <a:cs typeface="Gulim"/>
                        </a:rPr>
                        <a:t>보리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2400" spc="-35" dirty="0">
                          <a:latin typeface="Gulim"/>
                          <a:cs typeface="Gulim"/>
                        </a:rPr>
                        <a:t>335(100)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35" dirty="0">
                          <a:latin typeface="Gulim"/>
                          <a:cs typeface="Gulim"/>
                        </a:rPr>
                        <a:t>395(118)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2400" spc="-35" dirty="0">
                          <a:latin typeface="Gulim"/>
                          <a:cs typeface="Gulim"/>
                        </a:rPr>
                        <a:t>429(128)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240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밀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35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420</a:t>
                      </a:r>
                      <a:r>
                        <a:rPr sz="2400" spc="-35" dirty="0">
                          <a:latin typeface="Gulim"/>
                          <a:cs typeface="Gulim"/>
                        </a:rPr>
                        <a:t>(100)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2400" spc="-35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471</a:t>
                      </a:r>
                      <a:r>
                        <a:rPr sz="2400" spc="-3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(112)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2400" spc="-35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495</a:t>
                      </a:r>
                      <a:r>
                        <a:rPr sz="2400" spc="-3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(118)</a:t>
                      </a:r>
                      <a:endParaRPr sz="2400">
                        <a:latin typeface="Gulim"/>
                        <a:cs typeface="Gulim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54736" y="4105655"/>
            <a:ext cx="2041525" cy="790575"/>
            <a:chOff x="554736" y="4105655"/>
            <a:chExt cx="2041525" cy="790575"/>
          </a:xfrm>
        </p:grpSpPr>
        <p:sp>
          <p:nvSpPr>
            <p:cNvPr id="5" name="object 5"/>
            <p:cNvSpPr/>
            <p:nvPr/>
          </p:nvSpPr>
          <p:spPr>
            <a:xfrm>
              <a:off x="554736" y="4105655"/>
              <a:ext cx="825245" cy="7901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4105655"/>
              <a:ext cx="825246" cy="790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504188" y="4105655"/>
              <a:ext cx="1091946" cy="7901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4540" y="4220717"/>
            <a:ext cx="583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□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 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500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㎏ 생산을 위한</a:t>
            </a:r>
            <a:r>
              <a:rPr kumimoji="0" sz="28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시비량은?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9180" y="4797552"/>
            <a:ext cx="6746875" cy="119951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0805" marR="142875" lvl="0" indent="0" algn="l" defTabSz="914400" rtl="0" eaLnBrk="1" fontAlgn="auto" latinLnBrk="1" hangingPunct="1">
              <a:lnSpc>
                <a:spcPts val="432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계산상으로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질소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14.8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㎏</a:t>
            </a:r>
            <a:r>
              <a:rPr kumimoji="0" sz="2400" b="0" i="0" u="none" strike="noStrike" kern="1200" cap="none" spc="-3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,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인산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6.4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㎏</a:t>
            </a:r>
            <a:r>
              <a:rPr kumimoji="0" sz="2400" b="0" i="0" u="none" strike="noStrike" kern="1200" cap="none" spc="-3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,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칼리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9.0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㎏</a:t>
            </a:r>
            <a:r>
              <a:rPr kumimoji="0" sz="2400" b="0" i="0" u="none" strike="noStrike" kern="1200" cap="none" spc="-3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,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석회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2.6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㎏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필요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312" y="327405"/>
            <a:ext cx="749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lang="ko-KR" altLang="en-US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종자소독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154" y="1097656"/>
            <a:ext cx="8529320" cy="4217820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87680" marR="0" lvl="0" indent="-475615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8315" algn="l"/>
              </a:tabLst>
              <a:defRPr/>
            </a:pP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깜부기병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, 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줄무늬병은 종자소독을 통하여 완전</a:t>
            </a:r>
            <a:endParaRPr kumimoji="0" lang="en-US" altLang="ko-KR" sz="2800" b="1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tabLst>
                <a:tab pos="488315" algn="l"/>
              </a:tabLst>
              <a:defRPr/>
            </a:pPr>
            <a:r>
              <a:rPr 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    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방제가 가능함</a:t>
            </a:r>
            <a:endParaRPr kumimoji="0" lang="en-US" sz="2800" b="1" i="0" u="none" strike="noStrike" kern="1200" cap="none" spc="4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sz="28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 </a:t>
            </a:r>
            <a:r>
              <a:rPr kumimoji="0" sz="24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 </a:t>
            </a:r>
            <a:r>
              <a:rPr kumimoji="0" lang="ko-KR" altLang="en-US" sz="24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보급종은 종자소독됨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자가채종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및 자율교환종자  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카보람분제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40g/ 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종자 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18kg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당</a:t>
            </a:r>
            <a:endParaRPr kumimoji="0" lang="en-US" altLang="ko-KR" sz="2400" b="1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지오람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수화제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200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배액 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: 24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시간 침지 후 건조하여 파종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</a:t>
            </a: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베노람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</a:t>
            </a:r>
            <a:r>
              <a:rPr kumimoji="0" lang="ko-KR" altLang="en-US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수화제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</a:t>
            </a:r>
            <a:r>
              <a:rPr kumimoji="0" lang="en-US" altLang="ko-KR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200</a:t>
            </a:r>
            <a:r>
              <a:rPr lang="ko-KR" altLang="en-US" sz="2400" b="1" spc="-100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배액 </a:t>
            </a:r>
            <a:r>
              <a:rPr lang="en-US" altLang="ko-KR" sz="2400" b="1" spc="-100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: 6</a:t>
            </a:r>
            <a:r>
              <a:rPr lang="ko-KR" altLang="en-US" sz="2400" b="1" spc="-100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시간 침지 후 건조하여 파종</a:t>
            </a:r>
            <a:endParaRPr kumimoji="0" lang="en-US" altLang="ko-KR" sz="2400" b="1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51480929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371602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잡초방제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120" y="3860291"/>
            <a:ext cx="8732520" cy="2665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469" y="1068175"/>
            <a:ext cx="8384540" cy="2792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1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밀</a:t>
            </a:r>
            <a:r>
              <a:rPr kumimoji="0" sz="28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재배포장의</a:t>
            </a:r>
            <a:r>
              <a:rPr kumimoji="0" sz="28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잡초방제를</a:t>
            </a:r>
            <a:r>
              <a:rPr kumimoji="0" sz="28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위한</a:t>
            </a:r>
            <a:r>
              <a:rPr kumimoji="0" sz="28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제초제는</a:t>
            </a:r>
            <a:r>
              <a:rPr kumimoji="0" sz="28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파종</a:t>
            </a:r>
            <a:r>
              <a:rPr kumimoji="0" sz="28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후</a:t>
            </a:r>
            <a:r>
              <a:rPr kumimoji="0" sz="28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3일  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이내에 </a:t>
            </a:r>
            <a:r>
              <a:rPr kumimoji="0" sz="2800" b="1" i="0" u="none" strike="noStrike" kern="1200" cap="none" spc="-4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토양처리제를 </a:t>
            </a:r>
            <a:r>
              <a:rPr kumimoji="0" sz="2800" b="1" i="0" u="none" strike="noStrike" kern="1200" cap="none" spc="-7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처리</a:t>
            </a:r>
            <a:r>
              <a:rPr kumimoji="0" sz="28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하고, </a:t>
            </a:r>
            <a:r>
              <a:rPr kumimoji="0" sz="28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생육재생기인 </a:t>
            </a:r>
            <a:r>
              <a:rPr kumimoji="0" sz="2800" b="1" i="0" u="none" strike="noStrike" kern="1200" cap="none" spc="-4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이듬해 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2월 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하순~3월 중순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에는 </a:t>
            </a:r>
            <a:r>
              <a:rPr kumimoji="0" sz="2800" b="1" i="0" u="none" strike="noStrike" kern="1200" cap="none" spc="-4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경엽처리제를</a:t>
            </a:r>
            <a:r>
              <a:rPr kumimoji="0" sz="2800" b="1" i="0" u="none" strike="noStrike" kern="1200" cap="none" spc="-53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4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처리함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15113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&lt;제초제의 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종류와 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살포</a:t>
            </a:r>
            <a:r>
              <a:rPr kumimoji="0" sz="2800" b="1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시기&gt;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371602"/>
            <a:ext cx="414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월동 전후 관리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요령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8180" y="1124711"/>
            <a:ext cx="6969252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4132" y="1198245"/>
            <a:ext cx="515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배수로</a:t>
            </a:r>
            <a:r>
              <a:rPr kumimoji="0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정비</a:t>
            </a:r>
            <a:r>
              <a:rPr kumimoji="0" sz="2400" b="0" i="0" u="none" strike="noStrike" kern="1200" cap="none" spc="-3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4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물빠짐</a:t>
            </a:r>
            <a:r>
              <a:rPr kumimoji="0" sz="24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고랑</a:t>
            </a:r>
            <a:r>
              <a:rPr kumimoji="0" sz="24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정리</a:t>
            </a:r>
            <a:r>
              <a:rPr kumimoji="0" sz="24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습해방지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4276" y="4076700"/>
            <a:ext cx="696772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8763" y="1121663"/>
            <a:ext cx="7531734" cy="2769235"/>
            <a:chOff x="778763" y="1121663"/>
            <a:chExt cx="7531734" cy="2769235"/>
          </a:xfrm>
        </p:grpSpPr>
        <p:sp>
          <p:nvSpPr>
            <p:cNvPr id="7" name="object 7"/>
            <p:cNvSpPr/>
            <p:nvPr/>
          </p:nvSpPr>
          <p:spPr>
            <a:xfrm>
              <a:off x="783335" y="1126235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8600" y="401192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83335" y="1126235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0"/>
                  </a:moveTo>
                  <a:lnTo>
                    <a:pt x="228600" y="133730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515611" y="1661159"/>
              <a:ext cx="3794760" cy="22021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92707" y="1712976"/>
              <a:ext cx="3163824" cy="21777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69924" y="4151121"/>
            <a:ext cx="6211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밟아주기</a:t>
            </a:r>
            <a:r>
              <a:rPr kumimoji="0" sz="2400" b="0" i="0" u="none" strike="noStrike" kern="1200" cap="none" spc="-2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40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서릿발해</a:t>
            </a:r>
            <a:r>
              <a:rPr kumimoji="0" sz="2400" b="0" i="0" u="none" strike="noStrike" kern="1200" cap="none" spc="-2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방지</a:t>
            </a:r>
            <a:r>
              <a:rPr kumimoji="0" sz="2400" b="0" i="0" u="none" strike="noStrike" kern="1200" cap="none" spc="-3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(경수증가,</a:t>
            </a:r>
            <a:r>
              <a:rPr kumimoji="0" sz="24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도복방지</a:t>
            </a:r>
            <a:r>
              <a:rPr kumimoji="0" sz="24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등)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83336" y="4073652"/>
            <a:ext cx="314325" cy="544195"/>
            <a:chOff x="783336" y="4073652"/>
            <a:chExt cx="314325" cy="544195"/>
          </a:xfrm>
        </p:grpSpPr>
        <p:sp>
          <p:nvSpPr>
            <p:cNvPr id="13" name="object 13"/>
            <p:cNvSpPr/>
            <p:nvPr/>
          </p:nvSpPr>
          <p:spPr>
            <a:xfrm>
              <a:off x="787908" y="4078224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4">
                  <a:moveTo>
                    <a:pt x="228600" y="0"/>
                  </a:moveTo>
                  <a:lnTo>
                    <a:pt x="228600" y="133731"/>
                  </a:lnTo>
                  <a:lnTo>
                    <a:pt x="0" y="133731"/>
                  </a:lnTo>
                  <a:lnTo>
                    <a:pt x="0" y="401193"/>
                  </a:lnTo>
                  <a:lnTo>
                    <a:pt x="228600" y="401193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87908" y="4078224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4">
                  <a:moveTo>
                    <a:pt x="0" y="133731"/>
                  </a:moveTo>
                  <a:lnTo>
                    <a:pt x="228600" y="133731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3"/>
                  </a:lnTo>
                  <a:lnTo>
                    <a:pt x="0" y="401193"/>
                  </a:lnTo>
                  <a:lnTo>
                    <a:pt x="0" y="133731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>
            <a:off x="4515611" y="4689347"/>
            <a:ext cx="3794760" cy="1941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9096" y="4686300"/>
            <a:ext cx="3012948" cy="1944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419" y="1673351"/>
            <a:ext cx="7758683" cy="536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9555" y="1237449"/>
            <a:ext cx="1351026" cy="30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8435" y="1219174"/>
            <a:ext cx="1639062" cy="345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39840" y="1219174"/>
            <a:ext cx="1668017" cy="345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" y="2276855"/>
            <a:ext cx="7924800" cy="4320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100" y="371602"/>
            <a:ext cx="32893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b="0" dirty="0">
                <a:solidFill>
                  <a:srgbClr val="006600"/>
                </a:solidFill>
                <a:latin typeface="Gulim"/>
                <a:cs typeface="Gulim"/>
              </a:rPr>
              <a:t>노력절감 재배</a:t>
            </a:r>
            <a:endParaRPr sz="36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9494" y="6595668"/>
            <a:ext cx="400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20/71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78" y="351790"/>
            <a:ext cx="322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밀 </a:t>
            </a:r>
            <a:r>
              <a:rPr sz="3600" b="0" dirty="0">
                <a:solidFill>
                  <a:srgbClr val="FF0000"/>
                </a:solidFill>
                <a:latin typeface="Gulim"/>
                <a:cs typeface="Gulim"/>
              </a:rPr>
              <a:t>봄 파종</a:t>
            </a:r>
            <a:r>
              <a:rPr sz="3600" b="0" spc="-10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재배</a:t>
            </a:r>
            <a:endParaRPr sz="360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3088" y="1412747"/>
            <a:ext cx="8693150" cy="4825365"/>
            <a:chOff x="323088" y="1412747"/>
            <a:chExt cx="8693150" cy="4825365"/>
          </a:xfrm>
        </p:grpSpPr>
        <p:sp>
          <p:nvSpPr>
            <p:cNvPr id="4" name="object 4"/>
            <p:cNvSpPr/>
            <p:nvPr/>
          </p:nvSpPr>
          <p:spPr>
            <a:xfrm>
              <a:off x="323088" y="1412747"/>
              <a:ext cx="8692896" cy="4824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47521" y="1818893"/>
              <a:ext cx="2961640" cy="1633855"/>
            </a:xfrm>
            <a:custGeom>
              <a:avLst/>
              <a:gdLst/>
              <a:ahLst/>
              <a:cxnLst/>
              <a:rect l="l" t="t" r="r" b="b"/>
              <a:pathLst>
                <a:path w="2961640" h="1633854">
                  <a:moveTo>
                    <a:pt x="9143" y="1179576"/>
                  </a:moveTo>
                  <a:lnTo>
                    <a:pt x="2601467" y="1179576"/>
                  </a:lnTo>
                </a:path>
                <a:path w="2961640" h="1633854">
                  <a:moveTo>
                    <a:pt x="9143" y="1633727"/>
                  </a:moveTo>
                  <a:lnTo>
                    <a:pt x="2961513" y="1633727"/>
                  </a:lnTo>
                </a:path>
                <a:path w="2961640" h="1633854">
                  <a:moveTo>
                    <a:pt x="0" y="0"/>
                  </a:moveTo>
                  <a:lnTo>
                    <a:pt x="2241169" y="0"/>
                  </a:lnTo>
                </a:path>
              </a:pathLst>
            </a:custGeom>
            <a:ln w="19812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1352" y="2205227"/>
            <a:ext cx="3450336" cy="194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7532" y="2205227"/>
            <a:ext cx="3601212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116635"/>
            <a:ext cx="7544434" cy="9290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출수기에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비가 자주 오고 온도가 높을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때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이삭에서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발병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⇒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수잉기와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출수기경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에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전용약제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살포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9268" y="1107947"/>
            <a:ext cx="314325" cy="544195"/>
            <a:chOff x="239268" y="1107947"/>
            <a:chExt cx="314325" cy="544195"/>
          </a:xfrm>
        </p:grpSpPr>
        <p:sp>
          <p:nvSpPr>
            <p:cNvPr id="6" name="object 6"/>
            <p:cNvSpPr/>
            <p:nvPr/>
          </p:nvSpPr>
          <p:spPr>
            <a:xfrm>
              <a:off x="243840" y="11125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8600" y="401192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43840" y="11125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0"/>
                  </a:moveTo>
                  <a:lnTo>
                    <a:pt x="228600" y="133730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7748" y="364616"/>
            <a:ext cx="4253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붉은곰팡이병</a:t>
            </a:r>
            <a:r>
              <a:rPr sz="3600" b="0" spc="-65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spc="-135" dirty="0">
                <a:solidFill>
                  <a:srgbClr val="0000FF"/>
                </a:solidFill>
                <a:latin typeface="Gulim"/>
                <a:cs typeface="Gulim"/>
              </a:rPr>
              <a:t>(Scab)</a:t>
            </a:r>
            <a:endParaRPr sz="3600" dirty="0">
              <a:latin typeface="Gulim"/>
              <a:cs typeface="Guli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7031" y="4393691"/>
            <a:ext cx="7625080" cy="2400300"/>
          </a:xfrm>
          <a:custGeom>
            <a:avLst/>
            <a:gdLst/>
            <a:ahLst/>
            <a:cxnLst/>
            <a:rect l="l" t="t" r="r" b="b"/>
            <a:pathLst>
              <a:path w="7625080" h="2400300">
                <a:moveTo>
                  <a:pt x="7624572" y="0"/>
                </a:moveTo>
                <a:lnTo>
                  <a:pt x="0" y="0"/>
                </a:lnTo>
                <a:lnTo>
                  <a:pt x="0" y="2400299"/>
                </a:lnTo>
                <a:lnTo>
                  <a:pt x="7624572" y="2400299"/>
                </a:lnTo>
                <a:lnTo>
                  <a:pt x="762457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381" y="4324346"/>
            <a:ext cx="3583304" cy="2338705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86409" marR="0" lvl="0" indent="-474345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방제법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800735" marR="0" lvl="1" indent="-281305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-"/>
              <a:tabLst>
                <a:tab pos="80137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종자소독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800735" marR="0" lvl="1" indent="-281305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80137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이병물을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제거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소각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800735" marR="0" lvl="1" indent="-281305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-"/>
              <a:tabLst>
                <a:tab pos="80137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캡탄수화제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500배액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07735" y="4436364"/>
            <a:ext cx="2228088" cy="1429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202258"/>
            <a:ext cx="7215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5월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경에 비가 자주 오고 온도가 낮을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때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잎에서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발병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9268" y="1107947"/>
            <a:ext cx="314325" cy="544195"/>
            <a:chOff x="239268" y="1107947"/>
            <a:chExt cx="314325" cy="544195"/>
          </a:xfrm>
        </p:grpSpPr>
        <p:sp>
          <p:nvSpPr>
            <p:cNvPr id="4" name="object 4"/>
            <p:cNvSpPr/>
            <p:nvPr/>
          </p:nvSpPr>
          <p:spPr>
            <a:xfrm>
              <a:off x="243840" y="11125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8600" y="401192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43840" y="11125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0"/>
                  </a:moveTo>
                  <a:lnTo>
                    <a:pt x="228600" y="133730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7748" y="364616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흰가루병</a:t>
            </a:r>
            <a:endParaRPr sz="3600">
              <a:latin typeface="Gulim"/>
              <a:cs typeface="Guli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0268" y="4221479"/>
            <a:ext cx="7625080" cy="2400300"/>
          </a:xfrm>
          <a:custGeom>
            <a:avLst/>
            <a:gdLst/>
            <a:ahLst/>
            <a:cxnLst/>
            <a:rect l="l" t="t" r="r" b="b"/>
            <a:pathLst>
              <a:path w="7625080" h="2400300">
                <a:moveTo>
                  <a:pt x="7624572" y="0"/>
                </a:moveTo>
                <a:lnTo>
                  <a:pt x="0" y="0"/>
                </a:lnTo>
                <a:lnTo>
                  <a:pt x="0" y="2400300"/>
                </a:lnTo>
                <a:lnTo>
                  <a:pt x="7624572" y="2400300"/>
                </a:lnTo>
                <a:lnTo>
                  <a:pt x="762457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403" y="4151408"/>
            <a:ext cx="6388735" cy="2339975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473709" marR="0" lvl="0" indent="-474345" algn="l" defTabSz="914400" rtl="0" eaLnBrk="1" fontAlgn="auto" latinLnBrk="1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74345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방제법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888365" marR="0" lvl="1" indent="-381635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888365" algn="l"/>
                <a:tab pos="889000" algn="l"/>
                <a:tab pos="3021965" algn="l"/>
                <a:tab pos="340296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적기 파종	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베게 심지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않는다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788035" marR="0" lvl="1" indent="-281305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-"/>
              <a:tabLst>
                <a:tab pos="78867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질소질 비료의 과용을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피한다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07034" marR="0" lvl="0" indent="0" algn="l" defTabSz="914400" rtl="0" eaLnBrk="1" fontAlgn="auto" latinLnBrk="1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피해 밀집을 그대로 밭에 사용하지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않는다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644" y="1879092"/>
            <a:ext cx="3105911" cy="19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23815" y="1860804"/>
            <a:ext cx="3104388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56" y="341757"/>
            <a:ext cx="231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녹병</a:t>
            </a:r>
            <a:r>
              <a:rPr sz="3600" b="0" spc="-75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spc="-105" dirty="0">
                <a:solidFill>
                  <a:srgbClr val="0000FF"/>
                </a:solidFill>
                <a:latin typeface="Gulim"/>
                <a:cs typeface="Gulim"/>
              </a:rPr>
              <a:t>(Rust)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12179" y="2075688"/>
            <a:ext cx="2592324" cy="1775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9683" y="2077211"/>
            <a:ext cx="2531364" cy="175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4034" y="3900932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줄기녹병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7004" y="3903929"/>
            <a:ext cx="7893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잎녹병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339" y="1035558"/>
            <a:ext cx="7406005" cy="927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5월경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잎과 줄기에 주로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발생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⇒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적정 파종량과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5월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중순~6월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초순에 전용약제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살포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4904" y="1031747"/>
            <a:ext cx="314325" cy="544195"/>
            <a:chOff x="374904" y="1031747"/>
            <a:chExt cx="314325" cy="544195"/>
          </a:xfrm>
        </p:grpSpPr>
        <p:sp>
          <p:nvSpPr>
            <p:cNvPr id="9" name="object 9"/>
            <p:cNvSpPr/>
            <p:nvPr/>
          </p:nvSpPr>
          <p:spPr>
            <a:xfrm>
              <a:off x="379476" y="10363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0"/>
                  </a:lnTo>
                  <a:lnTo>
                    <a:pt x="0" y="133730"/>
                  </a:lnTo>
                  <a:lnTo>
                    <a:pt x="0" y="401192"/>
                  </a:lnTo>
                  <a:lnTo>
                    <a:pt x="228600" y="401192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79476" y="1036319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0"/>
                  </a:moveTo>
                  <a:lnTo>
                    <a:pt x="228600" y="133730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2"/>
                  </a:lnTo>
                  <a:lnTo>
                    <a:pt x="0" y="401192"/>
                  </a:lnTo>
                  <a:lnTo>
                    <a:pt x="0" y="133730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/>
          <p:nvPr/>
        </p:nvSpPr>
        <p:spPr>
          <a:xfrm>
            <a:off x="431291" y="4654296"/>
            <a:ext cx="8533130" cy="2011680"/>
          </a:xfrm>
          <a:custGeom>
            <a:avLst/>
            <a:gdLst/>
            <a:ahLst/>
            <a:cxnLst/>
            <a:rect l="l" t="t" r="r" b="b"/>
            <a:pathLst>
              <a:path w="8533130" h="2011679">
                <a:moveTo>
                  <a:pt x="8532876" y="0"/>
                </a:moveTo>
                <a:lnTo>
                  <a:pt x="0" y="0"/>
                </a:lnTo>
                <a:lnTo>
                  <a:pt x="0" y="2011679"/>
                </a:lnTo>
                <a:lnTo>
                  <a:pt x="8532876" y="2011679"/>
                </a:lnTo>
                <a:lnTo>
                  <a:pt x="853287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0200" y="3990129"/>
            <a:ext cx="8411845" cy="256730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486409" marR="0" lvl="0" indent="-474345" algn="l" defTabSz="914400" rtl="0" eaLnBrk="1" fontAlgn="auto" latinLnBrk="1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방제법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73405" marR="0" lvl="1" indent="-280035" algn="l" defTabSz="914400" rtl="0" eaLnBrk="1" fontAlgn="auto" latinLnBrk="1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>
                <a:tab pos="574040" algn="l"/>
                <a:tab pos="4803140" algn="l"/>
              </a:tabLst>
              <a:defRPr/>
            </a:pP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내병성,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조숙성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품종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재배	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밀파를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삼가한다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73405" marR="0" lvl="1" indent="-280035" algn="l" defTabSz="914400" rtl="0" eaLnBrk="1" fontAlgn="auto" latinLnBrk="1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>
                <a:tab pos="57404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질소비료의 과용을 삼가고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적정시비에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주의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74040" marR="5080" lvl="1" indent="-57404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574040" algn="l"/>
              </a:tabLst>
              <a:defRPr/>
            </a:pP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5월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중~6월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초순에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2~3회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석회유황합제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40배액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을 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10a당  </a:t>
            </a:r>
            <a:r>
              <a:rPr kumimoji="0" sz="24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140~160ℓ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살포하거나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유황분제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를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10a당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㎏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살포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05911" y="2074164"/>
            <a:ext cx="2747772" cy="175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988" y="341757"/>
            <a:ext cx="4886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도복 </a:t>
            </a:r>
            <a:r>
              <a:rPr sz="2800" b="0" spc="-125" dirty="0">
                <a:solidFill>
                  <a:srgbClr val="0000FF"/>
                </a:solidFill>
                <a:latin typeface="Gulim"/>
                <a:cs typeface="Gulim"/>
              </a:rPr>
              <a:t>(반도복, </a:t>
            </a:r>
            <a:r>
              <a:rPr sz="2800" b="0" spc="-95" dirty="0">
                <a:solidFill>
                  <a:srgbClr val="0000FF"/>
                </a:solidFill>
                <a:latin typeface="Gulim"/>
                <a:cs typeface="Gulim"/>
              </a:rPr>
              <a:t>전도복,</a:t>
            </a:r>
            <a:r>
              <a:rPr sz="2800" b="0" spc="11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800" b="0" spc="-65" dirty="0">
                <a:solidFill>
                  <a:srgbClr val="0000FF"/>
                </a:solidFill>
                <a:latin typeface="Gulim"/>
                <a:cs typeface="Gulim"/>
              </a:rPr>
              <a:t>전좌절)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036" y="1130808"/>
            <a:ext cx="314325" cy="544195"/>
            <a:chOff x="288036" y="1130808"/>
            <a:chExt cx="314325" cy="544195"/>
          </a:xfrm>
        </p:grpSpPr>
        <p:sp>
          <p:nvSpPr>
            <p:cNvPr id="4" name="object 4"/>
            <p:cNvSpPr/>
            <p:nvPr/>
          </p:nvSpPr>
          <p:spPr>
            <a:xfrm>
              <a:off x="292608" y="1135380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1"/>
                  </a:lnTo>
                  <a:lnTo>
                    <a:pt x="0" y="133731"/>
                  </a:lnTo>
                  <a:lnTo>
                    <a:pt x="0" y="401193"/>
                  </a:lnTo>
                  <a:lnTo>
                    <a:pt x="228600" y="401193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92608" y="1135380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1"/>
                  </a:moveTo>
                  <a:lnTo>
                    <a:pt x="228600" y="133731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3"/>
                  </a:lnTo>
                  <a:lnTo>
                    <a:pt x="0" y="401193"/>
                  </a:lnTo>
                  <a:lnTo>
                    <a:pt x="0" y="133731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8267" y="4001770"/>
            <a:ext cx="5377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0" lvl="0" indent="-407034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○"/>
              <a:tabLst>
                <a:tab pos="419734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농가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파종량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120kg/1필지(1,200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坪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74398" y="4112895"/>
            <a:ext cx="177800" cy="225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9615" y="4052061"/>
            <a:ext cx="17583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30~50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2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초과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84135" y="2276855"/>
            <a:ext cx="1132332" cy="1508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58155" y="2276855"/>
            <a:ext cx="2011679" cy="1508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32176" y="2282951"/>
            <a:ext cx="2011679" cy="1508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8576" y="2282951"/>
            <a:ext cx="2011680" cy="1508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7542" y="1019002"/>
            <a:ext cx="7849234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5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등숙기에 강한 바람을 동반한 폭우가 있을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경우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많이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발생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⇒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밀파,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다비재배를 피하고 균형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시비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30959" y="5258942"/>
            <a:ext cx="177800" cy="225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267" y="4454397"/>
            <a:ext cx="8797925" cy="2162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⇒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표준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파종량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준수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2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64kg/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1필지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(1,200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坪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19100" marR="0" lvl="0" indent="-407034" algn="l" defTabSz="914400" rtl="0" eaLnBrk="1" fontAlgn="auto" latinLnBrk="1" hangingPunct="1">
              <a:lnSpc>
                <a:spcPct val="100000"/>
              </a:lnSpc>
              <a:spcBef>
                <a:spcPts val="210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○"/>
              <a:tabLst>
                <a:tab pos="419734" algn="l"/>
                <a:tab pos="5563870" algn="l"/>
                <a:tab pos="806069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농가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밑거름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100kg/1필지(1,200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坪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	</a:t>
            </a: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-3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복합비료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21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-14-7	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727075" marR="5080" lvl="0" indent="-477520" algn="l" defTabSz="914400" rtl="0" eaLnBrk="1" fontAlgn="auto" latinLnBrk="1" hangingPunct="1">
              <a:lnSpc>
                <a:spcPts val="426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⇒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표준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밑거름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준수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2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복비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68kg(3.5포)/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1필지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(1,200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坪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 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표준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추비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준수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2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요소48kg(2.4포)/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1필지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(1,200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坪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78" y="307594"/>
            <a:ext cx="2924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저온현상</a:t>
            </a:r>
            <a:r>
              <a:rPr sz="3600" b="0" spc="-9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2800" b="0" spc="-120" dirty="0">
                <a:solidFill>
                  <a:srgbClr val="0000FF"/>
                </a:solidFill>
                <a:latin typeface="Gulim"/>
                <a:cs typeface="Gulim"/>
              </a:rPr>
              <a:t>(백수)</a:t>
            </a:r>
            <a:endParaRPr sz="28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77583" y="4151376"/>
            <a:ext cx="2138172" cy="1568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491" y="4154423"/>
            <a:ext cx="1051559" cy="1577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0040" y="6210096"/>
            <a:ext cx="6637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&lt;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유수형성기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저온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에 의한 이삭 마름</a:t>
            </a:r>
            <a:r>
              <a:rPr kumimoji="0" sz="2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증상&gt;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7923" y="4155947"/>
            <a:ext cx="1037844" cy="1568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4639" y="4163567"/>
            <a:ext cx="1036319" cy="1569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66359" y="4148328"/>
            <a:ext cx="1062227" cy="1571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59053" y="5835141"/>
          <a:ext cx="5588633" cy="2026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6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2691">
                <a:tc>
                  <a:txBody>
                    <a:bodyPr/>
                    <a:lstStyle/>
                    <a:p>
                      <a:pPr marL="127000">
                        <a:lnSpc>
                          <a:spcPts val="1495"/>
                        </a:lnSpc>
                      </a:pPr>
                      <a:r>
                        <a:rPr sz="1600" spc="-5" dirty="0">
                          <a:latin typeface="Gulim"/>
                          <a:cs typeface="Gulim"/>
                        </a:rPr>
                        <a:t>퇴화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5425">
                        <a:lnSpc>
                          <a:spcPts val="1495"/>
                        </a:lnSpc>
                      </a:pPr>
                      <a:r>
                        <a:rPr sz="1600" spc="-5" dirty="0">
                          <a:latin typeface="Gulim"/>
                          <a:cs typeface="Gulim"/>
                        </a:rPr>
                        <a:t>부분</a:t>
                      </a:r>
                      <a:r>
                        <a:rPr sz="1600" spc="-1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00" spc="-5" dirty="0">
                          <a:latin typeface="Gulim"/>
                          <a:cs typeface="Gulim"/>
                        </a:rPr>
                        <a:t>불임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ts val="1495"/>
                        </a:lnSpc>
                      </a:pPr>
                      <a:r>
                        <a:rPr sz="1600" spc="-5" dirty="0">
                          <a:latin typeface="Gulim"/>
                          <a:cs typeface="Gulim"/>
                        </a:rPr>
                        <a:t>백수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ts val="1495"/>
                        </a:lnSpc>
                      </a:pPr>
                      <a:r>
                        <a:rPr sz="1600" spc="-5" dirty="0">
                          <a:latin typeface="Gulim"/>
                          <a:cs typeface="Gulim"/>
                        </a:rPr>
                        <a:t>탈색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ts val="1495"/>
                        </a:lnSpc>
                      </a:pPr>
                      <a:r>
                        <a:rPr sz="1600" spc="-20" dirty="0">
                          <a:latin typeface="Gulim"/>
                          <a:cs typeface="Gulim"/>
                        </a:rPr>
                        <a:t>이삭</a:t>
                      </a:r>
                      <a:r>
                        <a:rPr sz="1600" spc="-6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00" spc="-30" dirty="0">
                          <a:latin typeface="Gulim"/>
                          <a:cs typeface="Gulim"/>
                        </a:rPr>
                        <a:t>휘어짐</a:t>
                      </a:r>
                      <a:endParaRPr sz="16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3991355" y="4155947"/>
            <a:ext cx="1056131" cy="1568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8576" y="1193291"/>
            <a:ext cx="7446264" cy="27233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0959" y="1903476"/>
            <a:ext cx="4432300" cy="5232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55880" rIns="0" bIns="0" rtlCol="0">
            <a:spAutoFit/>
          </a:bodyPr>
          <a:lstStyle/>
          <a:p>
            <a:pPr marL="92710" marR="0" lvl="0" indent="0" algn="l" defTabSz="914400" rtl="0" eaLnBrk="1" fontAlgn="auto" latinLnBrk="1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2월 </a:t>
            </a:r>
            <a:r>
              <a:rPr kumimoji="0" sz="2800" b="1" i="0" u="none" strike="noStrike" kern="1200" cap="none" spc="-7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하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~3월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상순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저온피해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56" y="341757"/>
            <a:ext cx="3416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기타 </a:t>
            </a:r>
            <a:r>
              <a:rPr sz="3600" b="0" spc="-229" dirty="0">
                <a:solidFill>
                  <a:srgbClr val="006600"/>
                </a:solidFill>
                <a:latin typeface="Gulim"/>
                <a:cs typeface="Gulim"/>
              </a:rPr>
              <a:t>병, 충,</a:t>
            </a:r>
            <a:r>
              <a:rPr sz="3600" b="0" spc="145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재해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76" y="1322832"/>
            <a:ext cx="1943100" cy="217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5411" y="1383791"/>
            <a:ext cx="2473452" cy="2150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4723" y="3573907"/>
            <a:ext cx="1800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황화왜화병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3795" y="4303776"/>
            <a:ext cx="3054350" cy="1772920"/>
            <a:chOff x="653795" y="4303776"/>
            <a:chExt cx="3054350" cy="1772920"/>
          </a:xfrm>
        </p:grpSpPr>
        <p:sp>
          <p:nvSpPr>
            <p:cNvPr id="7" name="object 7"/>
            <p:cNvSpPr/>
            <p:nvPr/>
          </p:nvSpPr>
          <p:spPr>
            <a:xfrm>
              <a:off x="662939" y="4312920"/>
              <a:ext cx="1943100" cy="17541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58367" y="4308348"/>
              <a:ext cx="1952625" cy="1763395"/>
            </a:xfrm>
            <a:custGeom>
              <a:avLst/>
              <a:gdLst/>
              <a:ahLst/>
              <a:cxnLst/>
              <a:rect l="l" t="t" r="r" b="b"/>
              <a:pathLst>
                <a:path w="1952625" h="1763395">
                  <a:moveTo>
                    <a:pt x="0" y="1763267"/>
                  </a:moveTo>
                  <a:lnTo>
                    <a:pt x="1952244" y="1763267"/>
                  </a:lnTo>
                  <a:lnTo>
                    <a:pt x="1952244" y="0"/>
                  </a:lnTo>
                  <a:lnTo>
                    <a:pt x="0" y="0"/>
                  </a:lnTo>
                  <a:lnTo>
                    <a:pt x="0" y="1763267"/>
                  </a:lnTo>
                  <a:close/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59379" y="4312920"/>
              <a:ext cx="1048512" cy="1737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8509" y="3573907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깜부기병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6279" y="6112865"/>
            <a:ext cx="2156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잎짚눈무늬병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60008" y="4316860"/>
            <a:ext cx="2372867" cy="1698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9664" y="4323588"/>
            <a:ext cx="1930908" cy="1711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50052" y="1392936"/>
            <a:ext cx="2816860" cy="2136775"/>
            <a:chOff x="5750052" y="1392936"/>
            <a:chExt cx="2816860" cy="2136775"/>
          </a:xfrm>
        </p:grpSpPr>
        <p:sp>
          <p:nvSpPr>
            <p:cNvPr id="15" name="object 15"/>
            <p:cNvSpPr/>
            <p:nvPr/>
          </p:nvSpPr>
          <p:spPr>
            <a:xfrm>
              <a:off x="5750052" y="1392936"/>
              <a:ext cx="2816352" cy="21366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552944" y="2779775"/>
              <a:ext cx="1013459" cy="7208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83833" y="3576269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보리나방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7746" y="6111646"/>
            <a:ext cx="1090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수발아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312" y="327405"/>
            <a:ext cx="749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기후변화 대응 </a:t>
            </a:r>
            <a:r>
              <a:rPr sz="3600" b="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지역별</a:t>
            </a: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lang="ko-KR" altLang="en-US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적기</a:t>
            </a:r>
            <a:r>
              <a:rPr sz="3600" b="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파종</a:t>
            </a:r>
            <a:r>
              <a:rPr sz="3600" b="0" spc="-10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154" y="1097656"/>
            <a:ext cx="8529320" cy="2571216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87680" indent="-475615">
              <a:lnSpc>
                <a:spcPct val="100000"/>
              </a:lnSpc>
              <a:spcBef>
                <a:spcPts val="1889"/>
              </a:spcBef>
              <a:buChar char="○"/>
              <a:tabLst>
                <a:tab pos="488315" algn="l"/>
              </a:tabLst>
            </a:pPr>
            <a:r>
              <a:rPr lang="ko-KR" altLang="en-US" sz="2800" b="1" spc="-5" dirty="0">
                <a:latin typeface="Gulim"/>
                <a:cs typeface="Gulim"/>
              </a:rPr>
              <a:t>보리</a:t>
            </a:r>
            <a:r>
              <a:rPr sz="2800" b="1" spc="-5" dirty="0">
                <a:latin typeface="Gulim"/>
                <a:cs typeface="Gulim"/>
              </a:rPr>
              <a:t> 안전재배 및 품질향상을 </a:t>
            </a:r>
            <a:r>
              <a:rPr sz="2800" b="1" spc="-5" dirty="0" err="1">
                <a:latin typeface="Gulim"/>
                <a:cs typeface="Gulim"/>
              </a:rPr>
              <a:t>위한</a:t>
            </a:r>
            <a:r>
              <a:rPr sz="2800" b="1" spc="-5" dirty="0">
                <a:latin typeface="Gulim"/>
                <a:cs typeface="Gulim"/>
              </a:rPr>
              <a:t> </a:t>
            </a:r>
            <a:r>
              <a:rPr sz="2800" b="1" spc="-5" dirty="0" err="1">
                <a:latin typeface="Gulim"/>
                <a:cs typeface="Gulim"/>
              </a:rPr>
              <a:t>적기</a:t>
            </a:r>
            <a:r>
              <a:rPr lang="ko-KR" altLang="en-US" sz="2800" b="1" spc="-5" dirty="0">
                <a:latin typeface="Gulim"/>
                <a:cs typeface="Gulim"/>
              </a:rPr>
              <a:t>파종</a:t>
            </a:r>
            <a:endParaRPr lang="en-US" sz="2800" b="1" spc="-5" dirty="0">
              <a:latin typeface="Gulim"/>
              <a:cs typeface="Gulim"/>
            </a:endParaRPr>
          </a:p>
          <a:p>
            <a:pPr marL="487680" indent="-475615">
              <a:lnSpc>
                <a:spcPct val="100000"/>
              </a:lnSpc>
              <a:spcBef>
                <a:spcPts val="1889"/>
              </a:spcBef>
              <a:buChar char="○"/>
              <a:tabLst>
                <a:tab pos="488315" algn="l"/>
              </a:tabLst>
            </a:pPr>
            <a:r>
              <a:rPr lang="ko-KR" altLang="en-US" sz="2800" b="1" spc="-5" dirty="0">
                <a:solidFill>
                  <a:srgbClr val="FF0000"/>
                </a:solidFill>
                <a:latin typeface="Gulim"/>
                <a:cs typeface="Gulim"/>
              </a:rPr>
              <a:t>안전재배의 기본조건은 </a:t>
            </a:r>
            <a:r>
              <a:rPr lang="ko-KR" altLang="en-US" sz="2800" b="1" spc="-5" dirty="0" err="1">
                <a:solidFill>
                  <a:srgbClr val="FF0000"/>
                </a:solidFill>
                <a:latin typeface="Gulim"/>
                <a:cs typeface="Gulim"/>
              </a:rPr>
              <a:t>적기파종임</a:t>
            </a:r>
            <a:r>
              <a:rPr sz="2800" b="1" spc="4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endParaRPr lang="en-US" sz="2800" b="1" spc="45" dirty="0">
              <a:solidFill>
                <a:srgbClr val="FF0000"/>
              </a:solidFill>
              <a:latin typeface="Gulim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889"/>
              </a:spcBef>
              <a:tabLst>
                <a:tab pos="488315" algn="l"/>
              </a:tabLst>
            </a:pPr>
            <a:r>
              <a:rPr lang="en-US" sz="2800" b="1" spc="45" dirty="0">
                <a:latin typeface="Gulim"/>
                <a:cs typeface="Gulim"/>
              </a:rPr>
              <a:t>  </a:t>
            </a:r>
            <a:r>
              <a:rPr sz="2400" b="1" spc="-105" dirty="0">
                <a:latin typeface="Gulim"/>
                <a:cs typeface="Gulim"/>
              </a:rPr>
              <a:t>- </a:t>
            </a:r>
            <a:r>
              <a:rPr lang="ko-KR" altLang="en-US" sz="2400" b="1" spc="-105" dirty="0">
                <a:solidFill>
                  <a:schemeClr val="tx2"/>
                </a:solidFill>
                <a:latin typeface="Gulim"/>
                <a:cs typeface="Gulim"/>
              </a:rPr>
              <a:t>한강 이북</a:t>
            </a:r>
            <a:r>
              <a:rPr sz="2400" b="1" dirty="0">
                <a:solidFill>
                  <a:schemeClr val="tx2"/>
                </a:solidFill>
                <a:latin typeface="Gulim"/>
                <a:cs typeface="Gulim"/>
              </a:rPr>
              <a:t> 평야지 </a:t>
            </a:r>
            <a:r>
              <a:rPr sz="2400" b="1" spc="-204" dirty="0">
                <a:solidFill>
                  <a:schemeClr val="tx2"/>
                </a:solidFill>
                <a:latin typeface="Gulim"/>
                <a:cs typeface="Gulim"/>
              </a:rPr>
              <a:t>: </a:t>
            </a:r>
            <a:r>
              <a:rPr sz="2400" b="1" spc="10" dirty="0">
                <a:solidFill>
                  <a:schemeClr val="tx2"/>
                </a:solidFill>
                <a:latin typeface="Gulim"/>
                <a:cs typeface="Gulim"/>
              </a:rPr>
              <a:t>10월</a:t>
            </a:r>
            <a:r>
              <a:rPr sz="2400" b="1" spc="275" dirty="0">
                <a:solidFill>
                  <a:schemeClr val="tx2"/>
                </a:solidFill>
                <a:latin typeface="Gulim"/>
                <a:cs typeface="Gulim"/>
              </a:rPr>
              <a:t> </a:t>
            </a:r>
            <a:r>
              <a:rPr sz="2400" b="1" spc="-20" dirty="0">
                <a:solidFill>
                  <a:schemeClr val="tx2"/>
                </a:solidFill>
                <a:latin typeface="Gulim"/>
                <a:cs typeface="Gulim"/>
              </a:rPr>
              <a:t>1~</a:t>
            </a:r>
            <a:r>
              <a:rPr lang="en-US" sz="2400" b="1" spc="-20" dirty="0">
                <a:solidFill>
                  <a:schemeClr val="tx2"/>
                </a:solidFill>
                <a:latin typeface="Gulim"/>
                <a:cs typeface="Gulim"/>
              </a:rPr>
              <a:t>10</a:t>
            </a:r>
            <a:r>
              <a:rPr sz="2400" b="1" spc="-20" dirty="0">
                <a:solidFill>
                  <a:schemeClr val="tx2"/>
                </a:solidFill>
                <a:latin typeface="Gulim"/>
                <a:cs typeface="Gulim"/>
              </a:rPr>
              <a:t>일</a:t>
            </a:r>
            <a:endParaRPr sz="2400" b="1" dirty="0">
              <a:solidFill>
                <a:schemeClr val="tx2"/>
              </a:solidFill>
              <a:latin typeface="Gulim"/>
              <a:cs typeface="Gulim"/>
            </a:endParaRPr>
          </a:p>
          <a:p>
            <a:pPr marL="233679">
              <a:lnSpc>
                <a:spcPct val="100000"/>
              </a:lnSpc>
              <a:spcBef>
                <a:spcPts val="1440"/>
              </a:spcBef>
            </a:pPr>
            <a:r>
              <a:rPr sz="2400" b="1" spc="-100" dirty="0">
                <a:solidFill>
                  <a:schemeClr val="tx2"/>
                </a:solidFill>
                <a:latin typeface="Gulim"/>
                <a:cs typeface="Gulim"/>
              </a:rPr>
              <a:t>- </a:t>
            </a:r>
            <a:r>
              <a:rPr lang="ko-KR" altLang="en-US" sz="2400" b="1" spc="-100" dirty="0">
                <a:solidFill>
                  <a:schemeClr val="tx2"/>
                </a:solidFill>
                <a:latin typeface="Gulim"/>
                <a:cs typeface="Gulim"/>
              </a:rPr>
              <a:t>한강 이남 </a:t>
            </a:r>
            <a:r>
              <a:rPr sz="2400" b="1" spc="-5" dirty="0" err="1">
                <a:solidFill>
                  <a:schemeClr val="tx2"/>
                </a:solidFill>
                <a:latin typeface="Gulim"/>
                <a:cs typeface="Gulim"/>
              </a:rPr>
              <a:t>평야지</a:t>
            </a:r>
            <a:r>
              <a:rPr sz="2400" b="1" spc="-5" dirty="0">
                <a:solidFill>
                  <a:schemeClr val="tx2"/>
                </a:solidFill>
                <a:latin typeface="Gulim"/>
                <a:cs typeface="Gulim"/>
              </a:rPr>
              <a:t> </a:t>
            </a:r>
            <a:r>
              <a:rPr sz="2400" b="1" spc="-204" dirty="0">
                <a:solidFill>
                  <a:schemeClr val="tx2"/>
                </a:solidFill>
                <a:latin typeface="Gulim"/>
                <a:cs typeface="Gulim"/>
              </a:rPr>
              <a:t>: </a:t>
            </a:r>
            <a:r>
              <a:rPr lang="en-US" sz="2400" b="1" spc="-204" dirty="0">
                <a:solidFill>
                  <a:schemeClr val="tx2"/>
                </a:solidFill>
                <a:latin typeface="Gulim"/>
                <a:cs typeface="Gulim"/>
              </a:rPr>
              <a:t>1</a:t>
            </a:r>
            <a:r>
              <a:rPr sz="2400" b="1" spc="15" dirty="0">
                <a:solidFill>
                  <a:schemeClr val="tx2"/>
                </a:solidFill>
                <a:latin typeface="Gulim"/>
                <a:cs typeface="Gulim"/>
              </a:rPr>
              <a:t>0월</a:t>
            </a:r>
            <a:r>
              <a:rPr sz="2400" b="1" spc="-80" dirty="0">
                <a:solidFill>
                  <a:schemeClr val="tx2"/>
                </a:solidFill>
                <a:latin typeface="Gulim"/>
                <a:cs typeface="Gulim"/>
              </a:rPr>
              <a:t> </a:t>
            </a:r>
            <a:r>
              <a:rPr lang="en-US" sz="2400" b="1" spc="-80" dirty="0">
                <a:solidFill>
                  <a:schemeClr val="tx2"/>
                </a:solidFill>
                <a:latin typeface="Gulim"/>
                <a:cs typeface="Gulim"/>
              </a:rPr>
              <a:t>10</a:t>
            </a:r>
            <a:r>
              <a:rPr sz="2400" b="1" spc="-20" dirty="0">
                <a:solidFill>
                  <a:schemeClr val="tx2"/>
                </a:solidFill>
                <a:latin typeface="Gulim"/>
                <a:cs typeface="Gulim"/>
              </a:rPr>
              <a:t>~</a:t>
            </a:r>
            <a:r>
              <a:rPr lang="en-US" sz="2400" b="1" spc="-20" dirty="0">
                <a:solidFill>
                  <a:schemeClr val="tx2"/>
                </a:solidFill>
                <a:latin typeface="Gulim"/>
                <a:cs typeface="Gulim"/>
              </a:rPr>
              <a:t>20</a:t>
            </a:r>
            <a:r>
              <a:rPr sz="2400" b="1" spc="-20" dirty="0">
                <a:solidFill>
                  <a:schemeClr val="tx2"/>
                </a:solidFill>
                <a:latin typeface="Gulim"/>
                <a:cs typeface="Gulim"/>
              </a:rPr>
              <a:t>일</a:t>
            </a:r>
            <a:endParaRPr sz="2400" b="1" dirty="0">
              <a:solidFill>
                <a:schemeClr val="tx2"/>
              </a:solidFill>
              <a:latin typeface="Gulim"/>
              <a:cs typeface="Guli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51" y="3506723"/>
            <a:ext cx="5200015" cy="3019425"/>
            <a:chOff x="35051" y="3506723"/>
            <a:chExt cx="5200015" cy="3019425"/>
          </a:xfrm>
        </p:grpSpPr>
        <p:sp>
          <p:nvSpPr>
            <p:cNvPr id="5" name="object 5"/>
            <p:cNvSpPr/>
            <p:nvPr/>
          </p:nvSpPr>
          <p:spPr>
            <a:xfrm>
              <a:off x="35051" y="3506723"/>
              <a:ext cx="3009900" cy="30190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93491" y="3607358"/>
              <a:ext cx="2441321" cy="27720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8563" y="3802379"/>
              <a:ext cx="1871472" cy="22021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36975" y="6048755"/>
              <a:ext cx="1286510" cy="277495"/>
            </a:xfrm>
            <a:custGeom>
              <a:avLst/>
              <a:gdLst/>
              <a:ahLst/>
              <a:cxnLst/>
              <a:rect l="l" t="t" r="r" b="b"/>
              <a:pathLst>
                <a:path w="1286510" h="277495">
                  <a:moveTo>
                    <a:pt x="1286255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1286255" y="277368"/>
                  </a:lnTo>
                  <a:lnTo>
                    <a:pt x="1286255" y="0"/>
                  </a:lnTo>
                  <a:close/>
                </a:path>
              </a:pathLst>
            </a:custGeom>
            <a:solidFill>
              <a:srgbClr val="BADFE2">
                <a:alpha val="4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15284" y="6042659"/>
              <a:ext cx="395477" cy="3451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02736" y="6042659"/>
              <a:ext cx="358901" cy="345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8475" y="6042659"/>
              <a:ext cx="400050" cy="3451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00499" y="6042659"/>
              <a:ext cx="358901" cy="3451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0373" y="6071412"/>
            <a:ext cx="7632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solidFill>
                  <a:srgbClr val="740000"/>
                </a:solidFill>
                <a:latin typeface="Malgun Gothic"/>
                <a:cs typeface="Malgun Gothic"/>
              </a:rPr>
              <a:t>10월</a:t>
            </a:r>
            <a:r>
              <a:rPr sz="1200" b="1" spc="-75" dirty="0">
                <a:solidFill>
                  <a:srgbClr val="740000"/>
                </a:solidFill>
                <a:latin typeface="Malgun Gothic"/>
                <a:cs typeface="Malgun Gothic"/>
              </a:rPr>
              <a:t> </a:t>
            </a:r>
            <a:r>
              <a:rPr sz="1200" b="1" spc="35" dirty="0">
                <a:solidFill>
                  <a:srgbClr val="740000"/>
                </a:solidFill>
                <a:latin typeface="Malgun Gothic"/>
                <a:cs typeface="Malgun Gothic"/>
              </a:rPr>
              <a:t>2</a:t>
            </a:r>
            <a:r>
              <a:rPr lang="en-US" sz="1200" b="1" spc="35" dirty="0">
                <a:solidFill>
                  <a:srgbClr val="740000"/>
                </a:solidFill>
                <a:latin typeface="Malgun Gothic"/>
                <a:cs typeface="Malgun Gothic"/>
              </a:rPr>
              <a:t>0</a:t>
            </a:r>
            <a:r>
              <a:rPr sz="1200" b="1" spc="35" dirty="0">
                <a:solidFill>
                  <a:srgbClr val="740000"/>
                </a:solidFill>
                <a:latin typeface="Malgun Gothic"/>
                <a:cs typeface="Malgun Gothic"/>
              </a:rPr>
              <a:t>일</a:t>
            </a:r>
            <a:endParaRPr sz="1200" dirty="0">
              <a:latin typeface="Malgun Gothic"/>
              <a:cs typeface="Malgun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736591" y="3621049"/>
            <a:ext cx="2586355" cy="2767330"/>
            <a:chOff x="4736591" y="3621049"/>
            <a:chExt cx="2586355" cy="2767330"/>
          </a:xfrm>
        </p:grpSpPr>
        <p:sp>
          <p:nvSpPr>
            <p:cNvPr id="15" name="object 15"/>
            <p:cNvSpPr/>
            <p:nvPr/>
          </p:nvSpPr>
          <p:spPr>
            <a:xfrm>
              <a:off x="4736591" y="3621049"/>
              <a:ext cx="2586227" cy="27584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1663" y="3816096"/>
              <a:ext cx="2016251" cy="21884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36107" y="6048756"/>
              <a:ext cx="989330" cy="277495"/>
            </a:xfrm>
            <a:custGeom>
              <a:avLst/>
              <a:gdLst/>
              <a:ahLst/>
              <a:cxnLst/>
              <a:rect l="l" t="t" r="r" b="b"/>
              <a:pathLst>
                <a:path w="989329" h="277495">
                  <a:moveTo>
                    <a:pt x="989076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989076" y="277368"/>
                  </a:lnTo>
                  <a:lnTo>
                    <a:pt x="989076" y="0"/>
                  </a:lnTo>
                  <a:close/>
                </a:path>
              </a:pathLst>
            </a:custGeom>
            <a:solidFill>
              <a:srgbClr val="BADFE2">
                <a:alpha val="4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36691" y="6042660"/>
              <a:ext cx="320814" cy="3451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49467" y="6042660"/>
              <a:ext cx="360413" cy="34518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19215" y="6042660"/>
              <a:ext cx="264401" cy="3451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75603" y="6042660"/>
              <a:ext cx="358901" cy="3451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23052" y="6071412"/>
            <a:ext cx="6172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70" dirty="0">
                <a:solidFill>
                  <a:srgbClr val="740000"/>
                </a:solidFill>
                <a:latin typeface="Malgun Gothic"/>
                <a:cs typeface="Malgun Gothic"/>
              </a:rPr>
              <a:t>1</a:t>
            </a:r>
            <a:r>
              <a:rPr lang="en-US" sz="1200" b="1" spc="-170" dirty="0">
                <a:solidFill>
                  <a:srgbClr val="740000"/>
                </a:solidFill>
                <a:latin typeface="Malgun Gothic"/>
                <a:cs typeface="Malgun Gothic"/>
              </a:rPr>
              <a:t>0</a:t>
            </a:r>
            <a:r>
              <a:rPr sz="1200" b="1" spc="-170" dirty="0">
                <a:solidFill>
                  <a:srgbClr val="740000"/>
                </a:solidFill>
                <a:latin typeface="Malgun Gothic"/>
                <a:cs typeface="Malgun Gothic"/>
              </a:rPr>
              <a:t>월</a:t>
            </a:r>
            <a:r>
              <a:rPr sz="1200" b="1" spc="-90" dirty="0">
                <a:solidFill>
                  <a:srgbClr val="740000"/>
                </a:solidFill>
                <a:latin typeface="Malgun Gothic"/>
                <a:cs typeface="Malgun Gothic"/>
              </a:rPr>
              <a:t> </a:t>
            </a:r>
            <a:r>
              <a:rPr lang="en-US" sz="1200" b="1" spc="-90" dirty="0">
                <a:solidFill>
                  <a:srgbClr val="740000"/>
                </a:solidFill>
                <a:latin typeface="Malgun Gothic"/>
                <a:cs typeface="Malgun Gothic"/>
              </a:rPr>
              <a:t>25</a:t>
            </a:r>
            <a:r>
              <a:rPr sz="1200" b="1" spc="-130" dirty="0">
                <a:solidFill>
                  <a:srgbClr val="740000"/>
                </a:solidFill>
                <a:latin typeface="Malgun Gothic"/>
                <a:cs typeface="Malgun Gothic"/>
              </a:rPr>
              <a:t>일</a:t>
            </a:r>
            <a:endParaRPr sz="1200" dirty="0">
              <a:latin typeface="Malgun Gothic"/>
              <a:cs typeface="Malgun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824471" y="3607295"/>
            <a:ext cx="2319655" cy="2780030"/>
            <a:chOff x="6824471" y="3607295"/>
            <a:chExt cx="2319655" cy="2780030"/>
          </a:xfrm>
        </p:grpSpPr>
        <p:sp>
          <p:nvSpPr>
            <p:cNvPr id="24" name="object 24"/>
            <p:cNvSpPr/>
            <p:nvPr/>
          </p:nvSpPr>
          <p:spPr>
            <a:xfrm>
              <a:off x="6824471" y="3607295"/>
              <a:ext cx="2319528" cy="277990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9543" y="3802380"/>
              <a:ext cx="1944624" cy="2209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52359" y="6003036"/>
              <a:ext cx="1092835" cy="323215"/>
            </a:xfrm>
            <a:custGeom>
              <a:avLst/>
              <a:gdLst/>
              <a:ahLst/>
              <a:cxnLst/>
              <a:rect l="l" t="t" r="r" b="b"/>
              <a:pathLst>
                <a:path w="1092834" h="323214">
                  <a:moveTo>
                    <a:pt x="1092707" y="0"/>
                  </a:moveTo>
                  <a:lnTo>
                    <a:pt x="0" y="0"/>
                  </a:lnTo>
                  <a:lnTo>
                    <a:pt x="0" y="323087"/>
                  </a:lnTo>
                  <a:lnTo>
                    <a:pt x="1092707" y="323087"/>
                  </a:lnTo>
                  <a:lnTo>
                    <a:pt x="1092707" y="0"/>
                  </a:lnTo>
                  <a:close/>
                </a:path>
              </a:pathLst>
            </a:custGeom>
            <a:solidFill>
              <a:srgbClr val="BADFE2">
                <a:alpha val="4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86471" y="5996939"/>
              <a:ext cx="320814" cy="34518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99247" y="5996939"/>
              <a:ext cx="360413" cy="34518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68995" y="5996939"/>
              <a:ext cx="304038" cy="34518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65007" y="5996939"/>
              <a:ext cx="358901" cy="34518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52359" y="6003035"/>
            <a:ext cx="1092835" cy="219932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275"/>
              </a:spcBef>
            </a:pPr>
            <a:r>
              <a:rPr sz="1200" b="1" spc="-170" dirty="0">
                <a:solidFill>
                  <a:srgbClr val="740000"/>
                </a:solidFill>
                <a:latin typeface="Malgun Gothic"/>
                <a:cs typeface="Malgun Gothic"/>
              </a:rPr>
              <a:t>11월</a:t>
            </a:r>
            <a:r>
              <a:rPr sz="1200" b="1" spc="-35" dirty="0">
                <a:solidFill>
                  <a:srgbClr val="740000"/>
                </a:solidFill>
                <a:latin typeface="Malgun Gothic"/>
                <a:cs typeface="Malgun Gothic"/>
              </a:rPr>
              <a:t> </a:t>
            </a:r>
            <a:r>
              <a:rPr lang="en-US" sz="1200" b="1" spc="-35" dirty="0">
                <a:solidFill>
                  <a:srgbClr val="740000"/>
                </a:solidFill>
                <a:latin typeface="Malgun Gothic"/>
                <a:cs typeface="Malgun Gothic"/>
              </a:rPr>
              <a:t>1</a:t>
            </a:r>
            <a:r>
              <a:rPr sz="1200" b="1" spc="25" dirty="0">
                <a:solidFill>
                  <a:srgbClr val="740000"/>
                </a:solidFill>
                <a:latin typeface="Malgun Gothic"/>
                <a:cs typeface="Malgun Gothic"/>
              </a:rPr>
              <a:t>일</a:t>
            </a:r>
            <a:endParaRPr sz="1200" dirty="0">
              <a:latin typeface="Malgun Gothic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73" y="1387221"/>
            <a:ext cx="6666865" cy="3890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6409" marR="0" lvl="0" indent="-474345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조기수확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에 따른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미숙립</a:t>
            </a:r>
            <a:r>
              <a:rPr kumimoji="0" sz="2800" b="0" i="0" u="none" strike="noStrike" kern="1200" cap="none" spc="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발생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 typeface="Gulim"/>
              <a:buChar char="○"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86409" marR="0" lvl="0" indent="-47434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강우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에 의한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변색립 및 수발아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발생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87680" marR="598805" lvl="0" indent="-475615" algn="l" defTabSz="914400" rtl="0" eaLnBrk="1" fontAlgn="auto" latinLnBrk="1" hangingPunct="1">
              <a:lnSpc>
                <a:spcPct val="145700"/>
              </a:lnSpc>
              <a:spcBef>
                <a:spcPts val="115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7045" algn="l"/>
                <a:tab pos="297815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콤바인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수확시	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고수분 또는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탈곡기  고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회전속도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에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따른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파손립</a:t>
            </a:r>
            <a:r>
              <a:rPr kumimoji="0" sz="2800" b="0" i="0" u="none" strike="noStrike" kern="1200" cap="none" spc="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발생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87680" marR="5080" lvl="0" indent="-475615" algn="l" defTabSz="914400" rtl="0" eaLnBrk="1" fontAlgn="auto" latinLnBrk="1" hangingPunct="1">
              <a:lnSpc>
                <a:spcPct val="1457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704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콤바인 수확시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탈곡기 청소불량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에 따른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(이종)곡립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혼입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8345" y="379603"/>
            <a:ext cx="551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밀 수확관련 품질저하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요인</a:t>
            </a:r>
            <a:endParaRPr sz="3600" dirty="0">
              <a:latin typeface="Gulim"/>
              <a:cs typeface="Guli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0" y="4869179"/>
            <a:ext cx="2735579" cy="1731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9494" y="6595668"/>
            <a:ext cx="400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30/71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" y="327405"/>
            <a:ext cx="3227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A7805"/>
                </a:solidFill>
                <a:latin typeface="Gulim"/>
                <a:cs typeface="Gulim"/>
              </a:rPr>
              <a:t>밀 수확 후</a:t>
            </a:r>
            <a:r>
              <a:rPr sz="3600" b="0" spc="-100" dirty="0">
                <a:solidFill>
                  <a:srgbClr val="0A7805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A7805"/>
                </a:solidFill>
                <a:latin typeface="Gulim"/>
                <a:cs typeface="Gulim"/>
              </a:rPr>
              <a:t>관리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0830" y="5769838"/>
            <a:ext cx="177800" cy="225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5456" y="5769838"/>
            <a:ext cx="177800" cy="225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50209" y="5769838"/>
            <a:ext cx="177800" cy="225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01243" y="5359116"/>
          <a:ext cx="8589645" cy="1277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853">
                <a:tc>
                  <a:txBody>
                    <a:bodyPr/>
                    <a:lstStyle/>
                    <a:p>
                      <a:pPr marL="134620">
                        <a:lnSpc>
                          <a:spcPts val="2155"/>
                        </a:lnSpc>
                      </a:pPr>
                      <a:r>
                        <a:rPr sz="2000" spc="-8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&lt;출수후</a:t>
                      </a:r>
                      <a:r>
                        <a:rPr sz="2000" spc="-4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000" spc="-7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38일&gt;</a:t>
                      </a:r>
                      <a:endParaRPr sz="20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ts val="2120"/>
                        </a:lnSpc>
                      </a:pPr>
                      <a:r>
                        <a:rPr sz="2000" spc="-8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&lt;출수후</a:t>
                      </a:r>
                      <a:r>
                        <a:rPr sz="2000" spc="-3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000" spc="-7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42일&gt;</a:t>
                      </a:r>
                      <a:endParaRPr sz="20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ts val="2120"/>
                        </a:lnSpc>
                      </a:pPr>
                      <a:r>
                        <a:rPr sz="2000" spc="-85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&lt;출수후</a:t>
                      </a:r>
                      <a:r>
                        <a:rPr sz="2000" spc="-5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000" spc="-75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45일&gt;</a:t>
                      </a:r>
                      <a:endParaRPr sz="20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2120"/>
                        </a:lnSpc>
                      </a:pPr>
                      <a:r>
                        <a:rPr sz="2000" spc="-85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&lt;출수후</a:t>
                      </a:r>
                      <a:r>
                        <a:rPr sz="2000" spc="-5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000" spc="-75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49일&gt;</a:t>
                      </a:r>
                      <a:endParaRPr sz="20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881">
                <a:tc>
                  <a:txBody>
                    <a:bodyPr/>
                    <a:lstStyle/>
                    <a:p>
                      <a:pPr marL="127000" marR="3302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dirty="0">
                          <a:latin typeface="Gulim"/>
                          <a:cs typeface="Gulim"/>
                        </a:rPr>
                        <a:t>밀 식물체 </a:t>
                      </a:r>
                      <a:r>
                        <a:rPr sz="2000" spc="15" dirty="0">
                          <a:latin typeface="Gulim"/>
                          <a:cs typeface="Gulim"/>
                        </a:rPr>
                        <a:t>50 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이상이</a:t>
                      </a:r>
                      <a:r>
                        <a:rPr sz="2000" spc="-9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노랗게  변화된</a:t>
                      </a:r>
                      <a:r>
                        <a:rPr sz="2000" spc="-4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시기</a:t>
                      </a:r>
                      <a:endParaRPr sz="2000">
                        <a:latin typeface="Gulim"/>
                        <a:cs typeface="Gulim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266065" marR="3302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dirty="0">
                          <a:latin typeface="Gulim"/>
                          <a:cs typeface="Gulim"/>
                        </a:rPr>
                        <a:t>밀 식물체 </a:t>
                      </a:r>
                      <a:r>
                        <a:rPr sz="2000" spc="15" dirty="0">
                          <a:latin typeface="Gulim"/>
                          <a:cs typeface="Gulim"/>
                        </a:rPr>
                        <a:t>80 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이상이</a:t>
                      </a:r>
                      <a:r>
                        <a:rPr sz="2000" spc="-9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노랗게  변화된</a:t>
                      </a:r>
                      <a:r>
                        <a:rPr sz="2000" spc="-4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시기</a:t>
                      </a:r>
                      <a:endParaRPr sz="2000">
                        <a:latin typeface="Gulim"/>
                        <a:cs typeface="Gulim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266065" marR="2038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dirty="0">
                          <a:latin typeface="Gulim"/>
                          <a:cs typeface="Gulim"/>
                        </a:rPr>
                        <a:t>밀 이삭목 </a:t>
                      </a:r>
                      <a:r>
                        <a:rPr sz="2000" spc="15" dirty="0">
                          <a:latin typeface="Gulim"/>
                          <a:cs typeface="Gulim"/>
                        </a:rPr>
                        <a:t>90 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이상이</a:t>
                      </a:r>
                      <a:r>
                        <a:rPr sz="2000" spc="-9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노랗게  변화된</a:t>
                      </a:r>
                      <a:r>
                        <a:rPr sz="2000" spc="-3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시기</a:t>
                      </a:r>
                      <a:endParaRPr sz="2000">
                        <a:latin typeface="Gulim"/>
                        <a:cs typeface="Gulim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39700" marR="119380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2000" dirty="0">
                          <a:latin typeface="Gulim"/>
                          <a:cs typeface="Gulim"/>
                        </a:rPr>
                        <a:t>생리적 성숙기</a:t>
                      </a:r>
                      <a:r>
                        <a:rPr sz="2000" spc="-114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후  </a:t>
                      </a:r>
                      <a:r>
                        <a:rPr sz="2000" spc="5" dirty="0">
                          <a:latin typeface="Gulim"/>
                          <a:cs typeface="Gulim"/>
                        </a:rPr>
                        <a:t>4일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정도</a:t>
                      </a:r>
                      <a:r>
                        <a:rPr sz="2000" spc="-6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000" dirty="0">
                          <a:latin typeface="Gulim"/>
                          <a:cs typeface="Gulim"/>
                        </a:rPr>
                        <a:t>경과</a:t>
                      </a:r>
                      <a:endParaRPr sz="2000">
                        <a:latin typeface="Gulim"/>
                        <a:cs typeface="Gulim"/>
                      </a:endParaRPr>
                    </a:p>
                  </a:txBody>
                  <a:tcPr marL="0" marR="0" marT="1866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37031" y="3829811"/>
            <a:ext cx="1440180" cy="1223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4535" y="3837432"/>
            <a:ext cx="1440180" cy="1223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93564" y="3826764"/>
            <a:ext cx="1438656" cy="1225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1068" y="3826764"/>
            <a:ext cx="1438655" cy="1225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96217" y="1940560"/>
            <a:ext cx="212725" cy="269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400" y="2322576"/>
            <a:ext cx="5240655" cy="680720"/>
            <a:chOff x="152400" y="2322576"/>
            <a:chExt cx="5240655" cy="680720"/>
          </a:xfrm>
        </p:grpSpPr>
        <p:sp>
          <p:nvSpPr>
            <p:cNvPr id="13" name="object 13"/>
            <p:cNvSpPr/>
            <p:nvPr/>
          </p:nvSpPr>
          <p:spPr>
            <a:xfrm>
              <a:off x="152400" y="2322576"/>
              <a:ext cx="660654" cy="68046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06908" y="2322576"/>
              <a:ext cx="1320546" cy="68046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21891" y="2322576"/>
              <a:ext cx="1625346" cy="68046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743200" y="2322576"/>
              <a:ext cx="1925574" cy="68046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262628" y="2322576"/>
              <a:ext cx="710946" cy="68046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567428" y="2322576"/>
              <a:ext cx="520433" cy="68046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681728" y="2322576"/>
              <a:ext cx="710946" cy="68046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0977" y="1117733"/>
            <a:ext cx="8816975" cy="245364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30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□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수확</a:t>
            </a:r>
            <a:r>
              <a:rPr kumimoji="0" sz="2800" b="0" i="0" u="none" strike="noStrike" kern="1200" cap="none" spc="-29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시기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91770" marR="0" lvl="0" indent="0" algn="l" defTabSz="914400" rtl="0" eaLnBrk="1" fontAlgn="auto" latinLnBrk="1" hangingPunct="1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출수 후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45일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이후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(곡립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수분함량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20~25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)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수확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하는 것이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적당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191770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수확기 회전속도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400~500회/분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0" marR="3048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&lt;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수확시기에</a:t>
            </a:r>
            <a:r>
              <a:rPr kumimoji="0" sz="2800" b="1" i="0" u="none" strike="noStrike" kern="1200" cap="none" spc="-3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따른</a:t>
            </a:r>
            <a:r>
              <a:rPr kumimoji="0" sz="2800" b="1" i="0" u="none" strike="noStrike" kern="1200" cap="none" spc="-3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곡식</a:t>
            </a:r>
            <a:r>
              <a:rPr kumimoji="0" sz="2800" b="1" i="0" u="none" strike="noStrike" kern="1200" cap="none" spc="-3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외관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472" y="327405"/>
            <a:ext cx="414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밀 등급별 수매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기준</a:t>
            </a:r>
            <a:endParaRPr sz="360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3405" y="1988692"/>
            <a:ext cx="1082675" cy="1594485"/>
            <a:chOff x="323405" y="1988692"/>
            <a:chExt cx="1082675" cy="1594485"/>
          </a:xfrm>
        </p:grpSpPr>
        <p:sp>
          <p:nvSpPr>
            <p:cNvPr id="4" name="object 4"/>
            <p:cNvSpPr/>
            <p:nvPr/>
          </p:nvSpPr>
          <p:spPr>
            <a:xfrm>
              <a:off x="323532" y="1988819"/>
              <a:ext cx="1080135" cy="1592580"/>
            </a:xfrm>
            <a:custGeom>
              <a:avLst/>
              <a:gdLst/>
              <a:ahLst/>
              <a:cxnLst/>
              <a:rect l="l" t="t" r="r" b="b"/>
              <a:pathLst>
                <a:path w="1080135" h="1592579">
                  <a:moveTo>
                    <a:pt x="1080122" y="0"/>
                  </a:moveTo>
                  <a:lnTo>
                    <a:pt x="0" y="0"/>
                  </a:lnTo>
                  <a:lnTo>
                    <a:pt x="0" y="1592326"/>
                  </a:lnTo>
                  <a:lnTo>
                    <a:pt x="1080122" y="1592326"/>
                  </a:lnTo>
                  <a:lnTo>
                    <a:pt x="1080122" y="0"/>
                  </a:lnTo>
                  <a:close/>
                </a:path>
              </a:pathLst>
            </a:custGeom>
            <a:solidFill>
              <a:srgbClr val="9ED2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24294" y="1989581"/>
              <a:ext cx="1080770" cy="1592580"/>
            </a:xfrm>
            <a:custGeom>
              <a:avLst/>
              <a:gdLst/>
              <a:ahLst/>
              <a:cxnLst/>
              <a:rect l="l" t="t" r="r" b="b"/>
              <a:pathLst>
                <a:path w="1080770" h="1592579">
                  <a:moveTo>
                    <a:pt x="0" y="0"/>
                  </a:moveTo>
                  <a:lnTo>
                    <a:pt x="1080452" y="15925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756535" y="2446464"/>
            <a:ext cx="4895215" cy="1134745"/>
            <a:chOff x="2756535" y="2446464"/>
            <a:chExt cx="4895215" cy="1134745"/>
          </a:xfrm>
        </p:grpSpPr>
        <p:sp>
          <p:nvSpPr>
            <p:cNvPr id="7" name="object 7"/>
            <p:cNvSpPr/>
            <p:nvPr/>
          </p:nvSpPr>
          <p:spPr>
            <a:xfrm>
              <a:off x="2756535" y="2446464"/>
              <a:ext cx="4895215" cy="1134745"/>
            </a:xfrm>
            <a:custGeom>
              <a:avLst/>
              <a:gdLst/>
              <a:ahLst/>
              <a:cxnLst/>
              <a:rect l="l" t="t" r="r" b="b"/>
              <a:pathLst>
                <a:path w="4895215" h="1134745">
                  <a:moveTo>
                    <a:pt x="1707857" y="0"/>
                  </a:moveTo>
                  <a:lnTo>
                    <a:pt x="830351" y="0"/>
                  </a:lnTo>
                  <a:lnTo>
                    <a:pt x="0" y="0"/>
                  </a:lnTo>
                  <a:lnTo>
                    <a:pt x="0" y="1134694"/>
                  </a:lnTo>
                  <a:lnTo>
                    <a:pt x="830326" y="1134694"/>
                  </a:lnTo>
                  <a:lnTo>
                    <a:pt x="1707857" y="1134694"/>
                  </a:lnTo>
                  <a:lnTo>
                    <a:pt x="1707857" y="0"/>
                  </a:lnTo>
                  <a:close/>
                </a:path>
                <a:path w="4895215" h="1134745">
                  <a:moveTo>
                    <a:pt x="3651580" y="0"/>
                  </a:moveTo>
                  <a:lnTo>
                    <a:pt x="2679776" y="0"/>
                  </a:lnTo>
                  <a:lnTo>
                    <a:pt x="1707896" y="0"/>
                  </a:lnTo>
                  <a:lnTo>
                    <a:pt x="1707896" y="1134694"/>
                  </a:lnTo>
                  <a:lnTo>
                    <a:pt x="2679700" y="1134694"/>
                  </a:lnTo>
                  <a:lnTo>
                    <a:pt x="3651580" y="1134694"/>
                  </a:lnTo>
                  <a:lnTo>
                    <a:pt x="3651580" y="0"/>
                  </a:lnTo>
                  <a:close/>
                </a:path>
                <a:path w="4895215" h="1134745">
                  <a:moveTo>
                    <a:pt x="4894897" y="293014"/>
                  </a:moveTo>
                  <a:lnTo>
                    <a:pt x="3651631" y="293014"/>
                  </a:lnTo>
                  <a:lnTo>
                    <a:pt x="3651631" y="1134694"/>
                  </a:lnTo>
                  <a:lnTo>
                    <a:pt x="4894897" y="1134694"/>
                  </a:lnTo>
                  <a:lnTo>
                    <a:pt x="4894897" y="29301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090160" y="3066541"/>
              <a:ext cx="161925" cy="2000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945378" y="3066541"/>
              <a:ext cx="161925" cy="2000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869811" y="3066541"/>
              <a:ext cx="161925" cy="2000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843393" y="3066541"/>
              <a:ext cx="161925" cy="2000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949563" y="3213099"/>
              <a:ext cx="161925" cy="2000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12737" y="1978025"/>
          <a:ext cx="8569960" cy="3337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58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42925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항목</a:t>
                      </a:r>
                      <a:endParaRPr sz="180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Gulim"/>
                          <a:cs typeface="Gulim"/>
                        </a:rPr>
                        <a:t>등급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006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최 저 </a:t>
                      </a:r>
                      <a:r>
                        <a:rPr sz="1800" dirty="0">
                          <a:latin typeface="Gulim"/>
                          <a:cs typeface="Gulim"/>
                        </a:rPr>
                        <a:t>한</a:t>
                      </a:r>
                      <a:r>
                        <a:rPr sz="1800" spc="-3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800" dirty="0">
                          <a:latin typeface="Gulim"/>
                          <a:cs typeface="Gulim"/>
                        </a:rPr>
                        <a:t>도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ED2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최 고 </a:t>
                      </a:r>
                      <a:r>
                        <a:rPr sz="1800" dirty="0">
                          <a:latin typeface="Gulim"/>
                          <a:cs typeface="Gulim"/>
                        </a:rPr>
                        <a:t>한</a:t>
                      </a:r>
                      <a:r>
                        <a:rPr sz="1800" spc="-1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800" dirty="0">
                          <a:latin typeface="Gulim"/>
                          <a:cs typeface="Gulim"/>
                        </a:rPr>
                        <a:t>도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ED2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형</a:t>
                      </a:r>
                      <a:r>
                        <a:rPr sz="1800" spc="-2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800" dirty="0">
                          <a:latin typeface="Gulim"/>
                          <a:cs typeface="Gulim"/>
                        </a:rPr>
                        <a:t>질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256540" marR="178435" indent="-70485">
                        <a:lnSpc>
                          <a:spcPct val="100000"/>
                        </a:lnSpc>
                        <a:tabLst>
                          <a:tab pos="504825" algn="l"/>
                        </a:tabLst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정립   </a:t>
                      </a:r>
                      <a:r>
                        <a:rPr sz="1800" spc="-1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(	)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281305" marR="201930" indent="-71755">
                        <a:lnSpc>
                          <a:spcPct val="100000"/>
                        </a:lnSpc>
                        <a:tabLst>
                          <a:tab pos="530225" algn="l"/>
                        </a:tabLst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수분   </a:t>
                      </a:r>
                      <a:r>
                        <a:rPr sz="1800" spc="-155" dirty="0">
                          <a:latin typeface="Gulim"/>
                          <a:cs typeface="Gulim"/>
                        </a:rPr>
                        <a:t>(	)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328295" marR="135255" indent="-186055">
                        <a:lnSpc>
                          <a:spcPct val="100000"/>
                        </a:lnSpc>
                        <a:tabLst>
                          <a:tab pos="576580" algn="l"/>
                        </a:tabLst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피해립   </a:t>
                      </a:r>
                      <a:r>
                        <a:rPr sz="1800" spc="-1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(	)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334645" marR="29845" indent="-297180">
                        <a:lnSpc>
                          <a:spcPct val="100000"/>
                        </a:lnSpc>
                        <a:tabLst>
                          <a:tab pos="574040" algn="l"/>
                        </a:tabLst>
                      </a:pPr>
                      <a:r>
                        <a:rPr sz="18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이종곡립  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800" spc="-1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(	</a:t>
                      </a:r>
                      <a:r>
                        <a:rPr sz="1800" spc="-19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207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이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714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207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물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7145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6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 marR="455930" indent="-1905" algn="ctr">
                        <a:lnSpc>
                          <a:spcPct val="100000"/>
                        </a:lnSpc>
                        <a:spcBef>
                          <a:spcPts val="1215"/>
                        </a:spcBef>
                        <a:tabLst>
                          <a:tab pos="713105" algn="l"/>
                        </a:tabLst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계  (	)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54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9415" marR="57150" indent="-33401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0" dirty="0">
                          <a:latin typeface="Gulim"/>
                          <a:cs typeface="Gulim"/>
                        </a:rPr>
                        <a:t>비린깜부기  병립</a:t>
                      </a:r>
                      <a:endParaRPr sz="1800">
                        <a:latin typeface="Gulim"/>
                        <a:cs typeface="Gulim"/>
                      </a:endParaRPr>
                    </a:p>
                    <a:p>
                      <a:pPr marL="107950">
                        <a:lnSpc>
                          <a:spcPts val="2070"/>
                        </a:lnSpc>
                      </a:pPr>
                      <a:r>
                        <a:rPr sz="1800" spc="-75" dirty="0">
                          <a:latin typeface="Gulim"/>
                          <a:cs typeface="Gulim"/>
                        </a:rPr>
                        <a:t>(1</a:t>
                      </a:r>
                      <a:r>
                        <a:rPr sz="1800" dirty="0">
                          <a:latin typeface="Gulim"/>
                          <a:cs typeface="Gulim"/>
                        </a:rPr>
                        <a:t>㎏중</a:t>
                      </a:r>
                      <a:r>
                        <a:rPr sz="1800" spc="-4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800" spc="-80" dirty="0">
                          <a:latin typeface="Gulim"/>
                          <a:cs typeface="Gulim"/>
                        </a:rPr>
                        <a:t>개)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997">
                <a:tc>
                  <a:txBody>
                    <a:bodyPr/>
                    <a:lstStyle/>
                    <a:p>
                      <a:pPr marR="303530" algn="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１등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１등</a:t>
                      </a:r>
                      <a:r>
                        <a:rPr sz="1800" spc="-5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800" dirty="0">
                          <a:latin typeface="Gulim"/>
                          <a:cs typeface="Gulim"/>
                        </a:rPr>
                        <a:t>표준품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spc="-5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90.0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spc="-50" dirty="0">
                          <a:latin typeface="Gulim"/>
                          <a:cs typeface="Gulim"/>
                        </a:rPr>
                        <a:t>13.0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spc="-7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20040" algn="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spc="-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0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.5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609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spc="-70" dirty="0">
                          <a:latin typeface="Gulim"/>
                          <a:cs typeface="Gulim"/>
                        </a:rPr>
                        <a:t>0.4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80695" algn="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spc="-10" dirty="0">
                          <a:latin typeface="Gulim"/>
                          <a:cs typeface="Gulim"/>
                        </a:rPr>
                        <a:t>15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781">
                <a:tc>
                  <a:txBody>
                    <a:bodyPr/>
                    <a:lstStyle/>
                    <a:p>
                      <a:pPr marR="30353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２등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latin typeface="Gulim"/>
                          <a:cs typeface="Gulim"/>
                        </a:rPr>
                        <a:t>２등</a:t>
                      </a:r>
                      <a:r>
                        <a:rPr sz="1800" spc="-5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800" dirty="0">
                          <a:latin typeface="Gulim"/>
                          <a:cs typeface="Gulim"/>
                        </a:rPr>
                        <a:t>표준품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75.0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0" dirty="0">
                          <a:latin typeface="Gulim"/>
                          <a:cs typeface="Gulim"/>
                        </a:rPr>
                        <a:t>13.0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10.0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2004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1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660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70" dirty="0">
                          <a:latin typeface="Gulim"/>
                          <a:cs typeface="Gulim"/>
                        </a:rPr>
                        <a:t>0.6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0695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10" dirty="0">
                          <a:latin typeface="Gulim"/>
                          <a:cs typeface="Gulim"/>
                        </a:rPr>
                        <a:t>30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626">
                <a:tc>
                  <a:txBody>
                    <a:bodyPr/>
                    <a:lstStyle/>
                    <a:p>
                      <a:pPr marR="30353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800" spc="-5" dirty="0">
                          <a:latin typeface="Gulim"/>
                          <a:cs typeface="Gulim"/>
                        </a:rPr>
                        <a:t>등외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30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800" spc="-5" dirty="0">
                          <a:latin typeface="Gulim"/>
                          <a:cs typeface="Gulim"/>
                        </a:rPr>
                        <a:t>등외</a:t>
                      </a:r>
                      <a:r>
                        <a:rPr sz="1800" spc="-5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800" spc="-5" dirty="0">
                          <a:latin typeface="Gulim"/>
                          <a:cs typeface="Gulim"/>
                        </a:rPr>
                        <a:t>표준품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800" spc="-5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60.0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800" spc="-50" dirty="0">
                          <a:latin typeface="Gulim"/>
                          <a:cs typeface="Gulim"/>
                        </a:rPr>
                        <a:t>13.0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800" spc="-5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15.0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2004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800" spc="-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6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800" spc="-70" dirty="0">
                          <a:latin typeface="Gulim"/>
                          <a:cs typeface="Gulim"/>
                        </a:rPr>
                        <a:t>1.0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069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800" spc="-10" dirty="0">
                          <a:latin typeface="Gulim"/>
                          <a:cs typeface="Gulim"/>
                        </a:rPr>
                        <a:t>50</a:t>
                      </a:r>
                      <a:endParaRPr sz="1800">
                        <a:latin typeface="Gulim"/>
                        <a:cs typeface="Gulim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2859404" y="1291209"/>
            <a:ext cx="3433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&lt;밀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농산물</a:t>
            </a:r>
            <a:r>
              <a:rPr kumimoji="0" sz="2800" b="0" i="0" u="none" strike="noStrike" kern="1200" cap="none" spc="1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표준규격&gt;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350011"/>
            <a:ext cx="459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국내 </a:t>
            </a:r>
            <a:r>
              <a:rPr sz="3600" b="0" dirty="0">
                <a:solidFill>
                  <a:srgbClr val="0000FF"/>
                </a:solidFill>
                <a:latin typeface="Gulim"/>
                <a:cs typeface="Gulim"/>
              </a:rPr>
              <a:t>밀 품종</a:t>
            </a:r>
            <a:r>
              <a:rPr sz="3600" b="0" spc="-10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개발현황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240" y="1339596"/>
            <a:ext cx="533400" cy="534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6667" y="1314450"/>
            <a:ext cx="6541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1970년부터 </a:t>
            </a:r>
            <a:r>
              <a:rPr kumimoji="0" sz="32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육성,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현재 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40품종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8003" y="5953455"/>
            <a:ext cx="1136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’70~’80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년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8659" y="4366259"/>
            <a:ext cx="7701533" cy="1523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9929" y="5373420"/>
            <a:ext cx="379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’90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6565" y="4950967"/>
            <a:ext cx="379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’00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1106" y="4554982"/>
            <a:ext cx="379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’10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4711" y="4677155"/>
            <a:ext cx="457200" cy="458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4158" y="4836921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1E464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올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7047" y="4649723"/>
            <a:ext cx="457200" cy="458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2674" y="4809490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1E464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그루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60119" y="4997196"/>
            <a:ext cx="1152525" cy="815340"/>
            <a:chOff x="960119" y="4997196"/>
            <a:chExt cx="1152525" cy="815340"/>
          </a:xfrm>
        </p:grpSpPr>
        <p:sp>
          <p:nvSpPr>
            <p:cNvPr id="15" name="object 15"/>
            <p:cNvSpPr/>
            <p:nvPr/>
          </p:nvSpPr>
          <p:spPr>
            <a:xfrm>
              <a:off x="960119" y="5006340"/>
              <a:ext cx="457200" cy="4587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316735" y="4997196"/>
              <a:ext cx="457200" cy="4587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655063" y="5015484"/>
              <a:ext cx="457200" cy="4587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06423" y="5298948"/>
              <a:ext cx="457200" cy="4587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44751" y="5353812"/>
              <a:ext cx="457199" cy="4587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0295" y="5074627"/>
            <a:ext cx="1076325" cy="593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30480" lvl="0" indent="-146685" algn="l" defTabSz="914400" rtl="0" eaLnBrk="1" fontAlgn="auto" latinLnBrk="1" hangingPunct="1">
              <a:lnSpc>
                <a:spcPct val="155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7" normalizeH="0" baseline="2314" noProof="0" dirty="0">
                <a:ln>
                  <a:noFill/>
                </a:ln>
                <a:solidFill>
                  <a:srgbClr val="1E464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다홍 </a:t>
            </a:r>
            <a:r>
              <a:rPr kumimoji="0" sz="1800" b="0" i="0" u="none" strike="noStrike" kern="1200" cap="none" spc="-7" normalizeH="0" baseline="6944" noProof="0" dirty="0">
                <a:ln>
                  <a:noFill/>
                </a:ln>
                <a:solidFill>
                  <a:srgbClr val="1E464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청계</a:t>
            </a:r>
            <a:r>
              <a:rPr kumimoji="0" sz="1800" b="0" i="0" u="none" strike="noStrike" kern="1200" cap="none" spc="-315" normalizeH="0" baseline="6944" noProof="0" dirty="0">
                <a:ln>
                  <a:noFill/>
                </a:ln>
                <a:solidFill>
                  <a:srgbClr val="1E464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1E464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은파  탑동</a:t>
            </a:r>
            <a:r>
              <a:rPr kumimoji="0" sz="1200" b="0" i="0" u="none" strike="noStrike" kern="1200" cap="none" spc="-155" normalizeH="0" baseline="0" noProof="0" dirty="0">
                <a:ln>
                  <a:noFill/>
                </a:ln>
                <a:solidFill>
                  <a:srgbClr val="1E464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800" b="0" i="0" u="none" strike="noStrike" kern="1200" cap="none" spc="0" normalizeH="0" baseline="-20833" noProof="0" dirty="0">
                <a:ln>
                  <a:noFill/>
                </a:ln>
                <a:solidFill>
                  <a:srgbClr val="1E4648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남해</a:t>
            </a:r>
            <a:endParaRPr kumimoji="0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92936" y="3363455"/>
            <a:ext cx="2621280" cy="1489075"/>
            <a:chOff x="1392936" y="3363455"/>
            <a:chExt cx="2621280" cy="1489075"/>
          </a:xfrm>
        </p:grpSpPr>
        <p:sp>
          <p:nvSpPr>
            <p:cNvPr id="22" name="object 22"/>
            <p:cNvSpPr/>
            <p:nvPr/>
          </p:nvSpPr>
          <p:spPr>
            <a:xfrm>
              <a:off x="1392936" y="3902951"/>
              <a:ext cx="454939" cy="7155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250691" y="3363455"/>
              <a:ext cx="454914" cy="7155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868168" y="4393691"/>
              <a:ext cx="457200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203447" y="4393691"/>
              <a:ext cx="457200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557015" y="4393691"/>
              <a:ext cx="457200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914904" y="4577842"/>
            <a:ext cx="1019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알찬 고분</a:t>
            </a:r>
            <a:r>
              <a:rPr kumimoji="0" sz="1200" b="0" i="0" u="none" strike="noStrike" kern="1200" cap="none" spc="-27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서둔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712720" y="4750308"/>
            <a:ext cx="1536700" cy="459105"/>
            <a:chOff x="2712720" y="4750308"/>
            <a:chExt cx="1536700" cy="459105"/>
          </a:xfrm>
        </p:grpSpPr>
        <p:sp>
          <p:nvSpPr>
            <p:cNvPr id="29" name="object 29"/>
            <p:cNvSpPr/>
            <p:nvPr/>
          </p:nvSpPr>
          <p:spPr>
            <a:xfrm>
              <a:off x="2712720" y="4750308"/>
              <a:ext cx="457200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069336" y="4750308"/>
              <a:ext cx="457200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389376" y="4750308"/>
              <a:ext cx="457200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791712" y="4750308"/>
              <a:ext cx="457200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759201" y="4934457"/>
            <a:ext cx="1409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금강 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새올진품</a:t>
            </a:r>
            <a:r>
              <a:rPr kumimoji="0" sz="1200" b="0" i="0" u="none" strike="noStrike" kern="1200" cap="none" spc="275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밀성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078479" y="4082796"/>
            <a:ext cx="802005" cy="459105"/>
            <a:chOff x="3078479" y="4082796"/>
            <a:chExt cx="802005" cy="459105"/>
          </a:xfrm>
        </p:grpSpPr>
        <p:sp>
          <p:nvSpPr>
            <p:cNvPr id="35" name="object 35"/>
            <p:cNvSpPr/>
            <p:nvPr/>
          </p:nvSpPr>
          <p:spPr>
            <a:xfrm>
              <a:off x="3078479" y="4082796"/>
              <a:ext cx="457199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422903" y="4082796"/>
              <a:ext cx="457200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099816" y="4241038"/>
            <a:ext cx="802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-9259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우리</a:t>
            </a:r>
            <a:r>
              <a:rPr kumimoji="0" sz="1800" b="0" i="0" u="none" strike="noStrike" kern="1200" cap="none" spc="-195" normalizeH="0" baseline="-9259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올그루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712208" y="2577071"/>
            <a:ext cx="875030" cy="1187450"/>
            <a:chOff x="4712208" y="2577071"/>
            <a:chExt cx="875030" cy="1187450"/>
          </a:xfrm>
        </p:grpSpPr>
        <p:sp>
          <p:nvSpPr>
            <p:cNvPr id="39" name="object 39"/>
            <p:cNvSpPr/>
            <p:nvPr/>
          </p:nvSpPr>
          <p:spPr>
            <a:xfrm>
              <a:off x="4930140" y="2577071"/>
              <a:ext cx="566178" cy="7551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712208" y="3305556"/>
              <a:ext cx="457200" cy="4587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129784" y="3305556"/>
              <a:ext cx="457200" cy="4587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774184" y="3477259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조은</a:t>
            </a:r>
            <a:r>
              <a:rPr kumimoji="0" sz="1200" b="0" i="0" u="none" strike="noStrike" kern="1200" cap="none" spc="3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조품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422647" y="3646932"/>
            <a:ext cx="1329055" cy="797560"/>
            <a:chOff x="4422647" y="3646932"/>
            <a:chExt cx="1329055" cy="797560"/>
          </a:xfrm>
        </p:grpSpPr>
        <p:sp>
          <p:nvSpPr>
            <p:cNvPr id="44" name="object 44"/>
            <p:cNvSpPr/>
            <p:nvPr/>
          </p:nvSpPr>
          <p:spPr>
            <a:xfrm>
              <a:off x="4541519" y="3646932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904231" y="3646932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294375" y="3646932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422647" y="3985260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58080" y="4103370"/>
            <a:ext cx="35496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조경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785359" y="3985259"/>
            <a:ext cx="1155700" cy="459105"/>
            <a:chOff x="4785359" y="3985259"/>
            <a:chExt cx="1155700" cy="459105"/>
          </a:xfrm>
        </p:grpSpPr>
        <p:sp>
          <p:nvSpPr>
            <p:cNvPr id="50" name="object 50"/>
            <p:cNvSpPr/>
            <p:nvPr/>
          </p:nvSpPr>
          <p:spPr>
            <a:xfrm>
              <a:off x="4785359" y="3985259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120639" y="3985259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483351" y="3985259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578096" y="3818331"/>
            <a:ext cx="1343660" cy="41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안백 </a:t>
            </a:r>
            <a:r>
              <a:rPr kumimoji="0" sz="1200" b="0" i="0" u="none" strike="noStrike" kern="1200" cap="none" spc="0" normalizeH="0" baseline="27777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신미찰</a:t>
            </a:r>
            <a:r>
              <a:rPr kumimoji="0" sz="1200" b="0" i="0" u="none" strike="noStrike" kern="1200" cap="none" spc="225" normalizeH="0" baseline="27777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조농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0" marR="30480" lvl="0" indent="0" algn="r" defTabSz="914400" rtl="0" eaLnBrk="1" fontAlgn="auto" latinLnBrk="1" hangingPunct="1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신미찰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47335" y="4157217"/>
            <a:ext cx="976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1370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연백</a:t>
            </a:r>
            <a:r>
              <a:rPr kumimoji="0" sz="1200" b="0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다분	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1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호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227576" y="4329684"/>
            <a:ext cx="1972310" cy="459105"/>
            <a:chOff x="4227576" y="4329684"/>
            <a:chExt cx="1972310" cy="459105"/>
          </a:xfrm>
        </p:grpSpPr>
        <p:sp>
          <p:nvSpPr>
            <p:cNvPr id="56" name="object 56"/>
            <p:cNvSpPr/>
            <p:nvPr/>
          </p:nvSpPr>
          <p:spPr>
            <a:xfrm>
              <a:off x="4227576" y="4329684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4599432" y="4329684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971288" y="4329684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352288" y="4329684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5742432" y="4329684"/>
              <a:ext cx="457200" cy="45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289552" y="4501642"/>
            <a:ext cx="1845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백중 적중 수강 한백</a:t>
            </a:r>
            <a:r>
              <a:rPr kumimoji="0" sz="1200" b="0" i="0" u="none" strike="noStrike" kern="1200" cap="none" spc="2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수안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922627" y="2043683"/>
            <a:ext cx="888365" cy="2272665"/>
            <a:chOff x="6922627" y="2043683"/>
            <a:chExt cx="888365" cy="2272665"/>
          </a:xfrm>
        </p:grpSpPr>
        <p:sp>
          <p:nvSpPr>
            <p:cNvPr id="63" name="object 63"/>
            <p:cNvSpPr/>
            <p:nvPr/>
          </p:nvSpPr>
          <p:spPr>
            <a:xfrm>
              <a:off x="7001255" y="2043683"/>
              <a:ext cx="454939" cy="715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922627" y="3871005"/>
              <a:ext cx="433637" cy="4357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7353299" y="3857244"/>
              <a:ext cx="457200" cy="4587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941946" y="3998214"/>
            <a:ext cx="770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2120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다중	</a:t>
            </a:r>
            <a:r>
              <a:rPr kumimoji="0" sz="1800" b="0" i="0" u="none" strike="noStrike" kern="1200" cap="none" spc="0" normalizeH="0" baseline="4629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조아</a:t>
            </a:r>
            <a:endParaRPr kumimoji="0" sz="1800" b="0" i="0" u="none" strike="noStrike" kern="1200" cap="none" spc="0" normalizeH="0" baseline="4629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476047" y="3871005"/>
            <a:ext cx="432196" cy="4357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506718" y="3970782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고소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118604" y="3489959"/>
            <a:ext cx="1144905" cy="810895"/>
            <a:chOff x="7118604" y="3489959"/>
            <a:chExt cx="1144905" cy="810895"/>
          </a:xfrm>
        </p:grpSpPr>
        <p:sp>
          <p:nvSpPr>
            <p:cNvPr id="70" name="object 70"/>
            <p:cNvSpPr/>
            <p:nvPr/>
          </p:nvSpPr>
          <p:spPr>
            <a:xfrm>
              <a:off x="7118604" y="3489959"/>
              <a:ext cx="458724" cy="4587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7804404" y="3842003"/>
              <a:ext cx="458724" cy="4587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7850505" y="3970782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백찰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678168" y="3494532"/>
            <a:ext cx="458724" cy="458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714235" y="3632707"/>
            <a:ext cx="786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8630" algn="l"/>
              </a:tabLst>
              <a:defRPr/>
            </a:pPr>
            <a:r>
              <a:rPr kumimoji="0" sz="1800" b="0" i="0" u="none" strike="noStrike" kern="1200" cap="none" spc="0" normalizeH="0" baseline="4629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조중	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호중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575804" y="3489959"/>
            <a:ext cx="458724" cy="458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645400" y="3663188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백강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755892" y="3090672"/>
            <a:ext cx="589788" cy="458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814566" y="3233674"/>
            <a:ext cx="4464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새금강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363968" y="3113532"/>
            <a:ext cx="457200" cy="458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403338" y="3280409"/>
            <a:ext cx="3060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조한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159752" y="2753867"/>
            <a:ext cx="457200" cy="458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198868" y="2920111"/>
            <a:ext cx="3060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태중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075" y="1700783"/>
            <a:ext cx="8610600" cy="3672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479" y="324739"/>
            <a:ext cx="5664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밀 용도별 특성 및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00FF"/>
                </a:solidFill>
                <a:latin typeface="Gulim"/>
                <a:cs typeface="Gulim"/>
              </a:rPr>
              <a:t>대표품종</a:t>
            </a:r>
            <a:endParaRPr sz="36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59" y="1175003"/>
            <a:ext cx="347471" cy="347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615" y="1137665"/>
            <a:ext cx="7489825" cy="253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백립계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고제분 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중단간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조숙</a:t>
            </a:r>
            <a:r>
              <a:rPr kumimoji="0" sz="2400" b="1" i="0" u="none" strike="noStrike" kern="1200" cap="none" spc="-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3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다목적용</a:t>
            </a:r>
            <a:r>
              <a:rPr kumimoji="0" sz="2400" b="1" i="0" u="none" strike="noStrike" kern="1200" cap="none" spc="3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‘</a:t>
            </a:r>
            <a:r>
              <a:rPr kumimoji="0" sz="2400" b="1" i="0" u="none" strike="noStrike" kern="1200" cap="none" spc="39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금강</a:t>
            </a:r>
            <a:r>
              <a:rPr kumimoji="0" sz="2400" b="1" i="0" u="none" strike="noStrike" kern="1200" cap="none" spc="3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’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육성년도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1996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숙기가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빠르고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답리작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적응</a:t>
            </a:r>
            <a:r>
              <a:rPr kumimoji="0" sz="1700" b="1" i="0" u="none" strike="noStrike" kern="1200" cap="none" spc="-4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다수성임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백립계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이며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제분율이</a:t>
            </a:r>
            <a:r>
              <a:rPr kumimoji="0" sz="1700" b="1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높음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수량성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422kg/10a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단백질함량과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글루텐 함량이</a:t>
            </a:r>
            <a:r>
              <a:rPr kumimoji="0" sz="1700" b="1" i="0" u="none" strike="noStrike" kern="1200" cap="none" spc="-3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높음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수입밀</a:t>
            </a:r>
            <a:r>
              <a:rPr kumimoji="0" sz="17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중</a:t>
            </a:r>
            <a:r>
              <a:rPr kumimoji="0" sz="17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HRW와</a:t>
            </a:r>
            <a:r>
              <a:rPr kumimoji="0" sz="17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유사한</a:t>
            </a:r>
            <a:r>
              <a:rPr kumimoji="0" sz="17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특성으로</a:t>
            </a:r>
            <a:r>
              <a:rPr kumimoji="0" sz="17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국수적성</a:t>
            </a:r>
            <a:r>
              <a:rPr kumimoji="0" sz="17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우수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9630" y="5157190"/>
            <a:ext cx="3564890" cy="536575"/>
            <a:chOff x="1619630" y="5157190"/>
            <a:chExt cx="3564890" cy="536575"/>
          </a:xfrm>
        </p:grpSpPr>
        <p:sp>
          <p:nvSpPr>
            <p:cNvPr id="5" name="object 5"/>
            <p:cNvSpPr/>
            <p:nvPr/>
          </p:nvSpPr>
          <p:spPr>
            <a:xfrm>
              <a:off x="1619631" y="5157190"/>
              <a:ext cx="3564890" cy="536575"/>
            </a:xfrm>
            <a:custGeom>
              <a:avLst/>
              <a:gdLst/>
              <a:ahLst/>
              <a:cxnLst/>
              <a:rect l="l" t="t" r="r" b="b"/>
              <a:pathLst>
                <a:path w="3564890" h="536575">
                  <a:moveTo>
                    <a:pt x="1188135" y="0"/>
                  </a:moveTo>
                  <a:lnTo>
                    <a:pt x="0" y="0"/>
                  </a:lnTo>
                  <a:lnTo>
                    <a:pt x="0" y="536168"/>
                  </a:lnTo>
                  <a:lnTo>
                    <a:pt x="1188135" y="536168"/>
                  </a:lnTo>
                  <a:lnTo>
                    <a:pt x="1188135" y="0"/>
                  </a:lnTo>
                  <a:close/>
                </a:path>
                <a:path w="3564890" h="536575">
                  <a:moveTo>
                    <a:pt x="3564420" y="0"/>
                  </a:moveTo>
                  <a:lnTo>
                    <a:pt x="2376347" y="0"/>
                  </a:lnTo>
                  <a:lnTo>
                    <a:pt x="1188212" y="0"/>
                  </a:lnTo>
                  <a:lnTo>
                    <a:pt x="1188212" y="536168"/>
                  </a:lnTo>
                  <a:lnTo>
                    <a:pt x="2376297" y="536168"/>
                  </a:lnTo>
                  <a:lnTo>
                    <a:pt x="3564420" y="536168"/>
                  </a:lnTo>
                  <a:lnTo>
                    <a:pt x="356442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49416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337628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525967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25195" y="5150865"/>
          <a:ext cx="8316592" cy="1368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6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71170" marR="318770" indent="-1447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제분율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4083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회분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805" marR="318135" indent="-1447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단백질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5770" marR="318135" indent="-1193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침전가  </a:t>
                      </a:r>
                      <a:r>
                        <a:rPr sz="1400" spc="-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(ml)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505459" marR="230504" indent="-2686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면대밝기  </a:t>
                      </a:r>
                      <a:r>
                        <a:rPr sz="1400" spc="-1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(L)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90220" marR="229235" indent="-25336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국수경도  </a:t>
                      </a:r>
                      <a:r>
                        <a:rPr sz="1400" spc="-13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(N)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금강밀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74.5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0.47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11.8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58.5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</a:t>
                      </a:r>
                      <a:r>
                        <a:rPr sz="1400" spc="-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8</a:t>
                      </a:r>
                      <a:r>
                        <a:rPr sz="14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.3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3.9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60" dirty="0">
                          <a:latin typeface="Gulim"/>
                          <a:cs typeface="Gulim"/>
                        </a:rPr>
                        <a:t>수입밀(HRW)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74.0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0.43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10.3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36.5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8</a:t>
                      </a:r>
                      <a:r>
                        <a:rPr sz="1400" spc="-10" dirty="0">
                          <a:latin typeface="Gulim"/>
                          <a:cs typeface="Gulim"/>
                        </a:rPr>
                        <a:t>1</a:t>
                      </a:r>
                      <a:r>
                        <a:rPr sz="1400" dirty="0">
                          <a:latin typeface="Gulim"/>
                          <a:cs typeface="Gulim"/>
                        </a:rPr>
                        <a:t>.1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55" dirty="0">
                          <a:latin typeface="Gulim"/>
                          <a:cs typeface="Gulim"/>
                        </a:rPr>
                        <a:t>4.0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26719" y="1648967"/>
            <a:ext cx="2653284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67956" y="1130808"/>
            <a:ext cx="1767840" cy="1793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25195" y="3782695"/>
          <a:ext cx="8316592" cy="1436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8770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출수기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9405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성숙기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15290" marR="4083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간장   </a:t>
                      </a:r>
                      <a:r>
                        <a:rPr sz="1400" spc="-1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㎝</a:t>
                      </a:r>
                      <a:r>
                        <a:rPr sz="1400" spc="-12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53390" marR="265430" indent="-1784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1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수립수  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(개)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90220" marR="318135" indent="-1631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천립중  </a:t>
                      </a:r>
                      <a:r>
                        <a:rPr sz="1400" spc="-9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(g)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44475" indent="730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수량성  (k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g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/10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a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금강밀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4.28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8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3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29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46.7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422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그루밀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80" dirty="0">
                          <a:latin typeface="Gulim"/>
                          <a:cs typeface="Gulim"/>
                        </a:rPr>
                        <a:t>5. </a:t>
                      </a:r>
                      <a:r>
                        <a:rPr sz="1400" spc="3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latin typeface="Gulim"/>
                          <a:cs typeface="Gulim"/>
                        </a:rPr>
                        <a:t>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6.12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68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32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43.2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459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0200" y="365252"/>
            <a:ext cx="261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국산 밀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품종</a:t>
            </a:r>
            <a:endParaRPr sz="3600">
              <a:latin typeface="Gulim"/>
              <a:cs typeface="Guli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29350" y="3644646"/>
            <a:ext cx="1511935" cy="1584960"/>
          </a:xfrm>
          <a:custGeom>
            <a:avLst/>
            <a:gdLst/>
            <a:ahLst/>
            <a:cxnLst/>
            <a:rect l="l" t="t" r="r" b="b"/>
            <a:pathLst>
              <a:path w="1511934" h="1584960">
                <a:moveTo>
                  <a:pt x="0" y="792479"/>
                </a:moveTo>
                <a:lnTo>
                  <a:pt x="1487" y="742365"/>
                </a:lnTo>
                <a:lnTo>
                  <a:pt x="5889" y="693079"/>
                </a:lnTo>
                <a:lnTo>
                  <a:pt x="13119" y="644713"/>
                </a:lnTo>
                <a:lnTo>
                  <a:pt x="23087" y="597361"/>
                </a:lnTo>
                <a:lnTo>
                  <a:pt x="35705" y="551115"/>
                </a:lnTo>
                <a:lnTo>
                  <a:pt x="50884" y="506069"/>
                </a:lnTo>
                <a:lnTo>
                  <a:pt x="68535" y="462314"/>
                </a:lnTo>
                <a:lnTo>
                  <a:pt x="88570" y="419945"/>
                </a:lnTo>
                <a:lnTo>
                  <a:pt x="110901" y="379054"/>
                </a:lnTo>
                <a:lnTo>
                  <a:pt x="135439" y="339733"/>
                </a:lnTo>
                <a:lnTo>
                  <a:pt x="162095" y="302076"/>
                </a:lnTo>
                <a:lnTo>
                  <a:pt x="190781" y="266175"/>
                </a:lnTo>
                <a:lnTo>
                  <a:pt x="221408" y="232124"/>
                </a:lnTo>
                <a:lnTo>
                  <a:pt x="253888" y="200015"/>
                </a:lnTo>
                <a:lnTo>
                  <a:pt x="288131" y="169941"/>
                </a:lnTo>
                <a:lnTo>
                  <a:pt x="324050" y="141994"/>
                </a:lnTo>
                <a:lnTo>
                  <a:pt x="361556" y="116269"/>
                </a:lnTo>
                <a:lnTo>
                  <a:pt x="400560" y="92857"/>
                </a:lnTo>
                <a:lnTo>
                  <a:pt x="440974" y="71852"/>
                </a:lnTo>
                <a:lnTo>
                  <a:pt x="482709" y="53346"/>
                </a:lnTo>
                <a:lnTo>
                  <a:pt x="525677" y="37433"/>
                </a:lnTo>
                <a:lnTo>
                  <a:pt x="569789" y="24205"/>
                </a:lnTo>
                <a:lnTo>
                  <a:pt x="614956" y="13754"/>
                </a:lnTo>
                <a:lnTo>
                  <a:pt x="661089" y="6175"/>
                </a:lnTo>
                <a:lnTo>
                  <a:pt x="708102" y="1559"/>
                </a:lnTo>
                <a:lnTo>
                  <a:pt x="755903" y="0"/>
                </a:lnTo>
                <a:lnTo>
                  <a:pt x="803705" y="1559"/>
                </a:lnTo>
                <a:lnTo>
                  <a:pt x="850718" y="6175"/>
                </a:lnTo>
                <a:lnTo>
                  <a:pt x="896851" y="13754"/>
                </a:lnTo>
                <a:lnTo>
                  <a:pt x="942018" y="24205"/>
                </a:lnTo>
                <a:lnTo>
                  <a:pt x="986130" y="37433"/>
                </a:lnTo>
                <a:lnTo>
                  <a:pt x="1029098" y="53346"/>
                </a:lnTo>
                <a:lnTo>
                  <a:pt x="1070833" y="71852"/>
                </a:lnTo>
                <a:lnTo>
                  <a:pt x="1111247" y="92857"/>
                </a:lnTo>
                <a:lnTo>
                  <a:pt x="1150251" y="116269"/>
                </a:lnTo>
                <a:lnTo>
                  <a:pt x="1187757" y="141994"/>
                </a:lnTo>
                <a:lnTo>
                  <a:pt x="1223676" y="169941"/>
                </a:lnTo>
                <a:lnTo>
                  <a:pt x="1257919" y="200015"/>
                </a:lnTo>
                <a:lnTo>
                  <a:pt x="1290399" y="232124"/>
                </a:lnTo>
                <a:lnTo>
                  <a:pt x="1321026" y="266175"/>
                </a:lnTo>
                <a:lnTo>
                  <a:pt x="1349712" y="302076"/>
                </a:lnTo>
                <a:lnTo>
                  <a:pt x="1376368" y="339733"/>
                </a:lnTo>
                <a:lnTo>
                  <a:pt x="1400906" y="379054"/>
                </a:lnTo>
                <a:lnTo>
                  <a:pt x="1423237" y="419945"/>
                </a:lnTo>
                <a:lnTo>
                  <a:pt x="1443272" y="462314"/>
                </a:lnTo>
                <a:lnTo>
                  <a:pt x="1460923" y="506069"/>
                </a:lnTo>
                <a:lnTo>
                  <a:pt x="1476102" y="551115"/>
                </a:lnTo>
                <a:lnTo>
                  <a:pt x="1488720" y="597361"/>
                </a:lnTo>
                <a:lnTo>
                  <a:pt x="1498688" y="644713"/>
                </a:lnTo>
                <a:lnTo>
                  <a:pt x="1505918" y="693079"/>
                </a:lnTo>
                <a:lnTo>
                  <a:pt x="1510320" y="742365"/>
                </a:lnTo>
                <a:lnTo>
                  <a:pt x="1511807" y="792479"/>
                </a:lnTo>
                <a:lnTo>
                  <a:pt x="1510320" y="842594"/>
                </a:lnTo>
                <a:lnTo>
                  <a:pt x="1505918" y="891880"/>
                </a:lnTo>
                <a:lnTo>
                  <a:pt x="1498688" y="940246"/>
                </a:lnTo>
                <a:lnTo>
                  <a:pt x="1488720" y="987598"/>
                </a:lnTo>
                <a:lnTo>
                  <a:pt x="1476102" y="1033844"/>
                </a:lnTo>
                <a:lnTo>
                  <a:pt x="1460923" y="1078890"/>
                </a:lnTo>
                <a:lnTo>
                  <a:pt x="1443272" y="1122645"/>
                </a:lnTo>
                <a:lnTo>
                  <a:pt x="1423237" y="1165014"/>
                </a:lnTo>
                <a:lnTo>
                  <a:pt x="1400906" y="1205905"/>
                </a:lnTo>
                <a:lnTo>
                  <a:pt x="1376368" y="1245226"/>
                </a:lnTo>
                <a:lnTo>
                  <a:pt x="1349712" y="1282883"/>
                </a:lnTo>
                <a:lnTo>
                  <a:pt x="1321026" y="1318784"/>
                </a:lnTo>
                <a:lnTo>
                  <a:pt x="1290399" y="1352835"/>
                </a:lnTo>
                <a:lnTo>
                  <a:pt x="1257919" y="1384944"/>
                </a:lnTo>
                <a:lnTo>
                  <a:pt x="1223676" y="1415018"/>
                </a:lnTo>
                <a:lnTo>
                  <a:pt x="1187757" y="1442965"/>
                </a:lnTo>
                <a:lnTo>
                  <a:pt x="1150251" y="1468690"/>
                </a:lnTo>
                <a:lnTo>
                  <a:pt x="1111247" y="1492102"/>
                </a:lnTo>
                <a:lnTo>
                  <a:pt x="1070833" y="1513107"/>
                </a:lnTo>
                <a:lnTo>
                  <a:pt x="1029098" y="1531613"/>
                </a:lnTo>
                <a:lnTo>
                  <a:pt x="986130" y="1547526"/>
                </a:lnTo>
                <a:lnTo>
                  <a:pt x="942018" y="1560754"/>
                </a:lnTo>
                <a:lnTo>
                  <a:pt x="896851" y="1571205"/>
                </a:lnTo>
                <a:lnTo>
                  <a:pt x="850718" y="1578784"/>
                </a:lnTo>
                <a:lnTo>
                  <a:pt x="803705" y="1583400"/>
                </a:lnTo>
                <a:lnTo>
                  <a:pt x="755903" y="1584959"/>
                </a:lnTo>
                <a:lnTo>
                  <a:pt x="708102" y="1583400"/>
                </a:lnTo>
                <a:lnTo>
                  <a:pt x="661089" y="1578784"/>
                </a:lnTo>
                <a:lnTo>
                  <a:pt x="614956" y="1571205"/>
                </a:lnTo>
                <a:lnTo>
                  <a:pt x="569789" y="1560754"/>
                </a:lnTo>
                <a:lnTo>
                  <a:pt x="525677" y="1547526"/>
                </a:lnTo>
                <a:lnTo>
                  <a:pt x="482709" y="1531613"/>
                </a:lnTo>
                <a:lnTo>
                  <a:pt x="440974" y="1513107"/>
                </a:lnTo>
                <a:lnTo>
                  <a:pt x="400560" y="1492102"/>
                </a:lnTo>
                <a:lnTo>
                  <a:pt x="361556" y="1468690"/>
                </a:lnTo>
                <a:lnTo>
                  <a:pt x="324050" y="1442965"/>
                </a:lnTo>
                <a:lnTo>
                  <a:pt x="288131" y="1415018"/>
                </a:lnTo>
                <a:lnTo>
                  <a:pt x="253888" y="1384944"/>
                </a:lnTo>
                <a:lnTo>
                  <a:pt x="221408" y="1352835"/>
                </a:lnTo>
                <a:lnTo>
                  <a:pt x="190781" y="1318784"/>
                </a:lnTo>
                <a:lnTo>
                  <a:pt x="162095" y="1282883"/>
                </a:lnTo>
                <a:lnTo>
                  <a:pt x="135439" y="1245226"/>
                </a:lnTo>
                <a:lnTo>
                  <a:pt x="110901" y="1205905"/>
                </a:lnTo>
                <a:lnTo>
                  <a:pt x="88570" y="1165014"/>
                </a:lnTo>
                <a:lnTo>
                  <a:pt x="68535" y="1122645"/>
                </a:lnTo>
                <a:lnTo>
                  <a:pt x="50884" y="1078890"/>
                </a:lnTo>
                <a:lnTo>
                  <a:pt x="35705" y="1033844"/>
                </a:lnTo>
                <a:lnTo>
                  <a:pt x="23087" y="987598"/>
                </a:lnTo>
                <a:lnTo>
                  <a:pt x="13119" y="940246"/>
                </a:lnTo>
                <a:lnTo>
                  <a:pt x="5889" y="891880"/>
                </a:lnTo>
                <a:lnTo>
                  <a:pt x="1487" y="842594"/>
                </a:lnTo>
                <a:lnTo>
                  <a:pt x="0" y="792479"/>
                </a:lnTo>
                <a:close/>
              </a:path>
            </a:pathLst>
          </a:custGeom>
          <a:ln w="25908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75994" y="5049773"/>
            <a:ext cx="1513840" cy="1584960"/>
          </a:xfrm>
          <a:custGeom>
            <a:avLst/>
            <a:gdLst/>
            <a:ahLst/>
            <a:cxnLst/>
            <a:rect l="l" t="t" r="r" b="b"/>
            <a:pathLst>
              <a:path w="1513839" h="1584959">
                <a:moveTo>
                  <a:pt x="0" y="792479"/>
                </a:moveTo>
                <a:lnTo>
                  <a:pt x="1488" y="742365"/>
                </a:lnTo>
                <a:lnTo>
                  <a:pt x="5894" y="693079"/>
                </a:lnTo>
                <a:lnTo>
                  <a:pt x="13129" y="644713"/>
                </a:lnTo>
                <a:lnTo>
                  <a:pt x="23105" y="597361"/>
                </a:lnTo>
                <a:lnTo>
                  <a:pt x="35733" y="551115"/>
                </a:lnTo>
                <a:lnTo>
                  <a:pt x="50924" y="506069"/>
                </a:lnTo>
                <a:lnTo>
                  <a:pt x="68590" y="462314"/>
                </a:lnTo>
                <a:lnTo>
                  <a:pt x="88643" y="419945"/>
                </a:lnTo>
                <a:lnTo>
                  <a:pt x="110993" y="379054"/>
                </a:lnTo>
                <a:lnTo>
                  <a:pt x="135552" y="339733"/>
                </a:lnTo>
                <a:lnTo>
                  <a:pt x="162232" y="302076"/>
                </a:lnTo>
                <a:lnTo>
                  <a:pt x="190943" y="266175"/>
                </a:lnTo>
                <a:lnTo>
                  <a:pt x="221599" y="232124"/>
                </a:lnTo>
                <a:lnTo>
                  <a:pt x="254109" y="200015"/>
                </a:lnTo>
                <a:lnTo>
                  <a:pt x="288385" y="169941"/>
                </a:lnTo>
                <a:lnTo>
                  <a:pt x="324339" y="141994"/>
                </a:lnTo>
                <a:lnTo>
                  <a:pt x="361882" y="116269"/>
                </a:lnTo>
                <a:lnTo>
                  <a:pt x="400926" y="92857"/>
                </a:lnTo>
                <a:lnTo>
                  <a:pt x="441381" y="71852"/>
                </a:lnTo>
                <a:lnTo>
                  <a:pt x="483160" y="53346"/>
                </a:lnTo>
                <a:lnTo>
                  <a:pt x="526174" y="37433"/>
                </a:lnTo>
                <a:lnTo>
                  <a:pt x="570334" y="24205"/>
                </a:lnTo>
                <a:lnTo>
                  <a:pt x="615552" y="13754"/>
                </a:lnTo>
                <a:lnTo>
                  <a:pt x="661739" y="6175"/>
                </a:lnTo>
                <a:lnTo>
                  <a:pt x="708806" y="1559"/>
                </a:lnTo>
                <a:lnTo>
                  <a:pt x="756666" y="0"/>
                </a:lnTo>
                <a:lnTo>
                  <a:pt x="804525" y="1559"/>
                </a:lnTo>
                <a:lnTo>
                  <a:pt x="851592" y="6175"/>
                </a:lnTo>
                <a:lnTo>
                  <a:pt x="897779" y="13754"/>
                </a:lnTo>
                <a:lnTo>
                  <a:pt x="942997" y="24205"/>
                </a:lnTo>
                <a:lnTo>
                  <a:pt x="987157" y="37433"/>
                </a:lnTo>
                <a:lnTo>
                  <a:pt x="1030171" y="53346"/>
                </a:lnTo>
                <a:lnTo>
                  <a:pt x="1071950" y="71852"/>
                </a:lnTo>
                <a:lnTo>
                  <a:pt x="1112405" y="92857"/>
                </a:lnTo>
                <a:lnTo>
                  <a:pt x="1151449" y="116269"/>
                </a:lnTo>
                <a:lnTo>
                  <a:pt x="1188992" y="141994"/>
                </a:lnTo>
                <a:lnTo>
                  <a:pt x="1224946" y="169941"/>
                </a:lnTo>
                <a:lnTo>
                  <a:pt x="1259222" y="200015"/>
                </a:lnTo>
                <a:lnTo>
                  <a:pt x="1291732" y="232124"/>
                </a:lnTo>
                <a:lnTo>
                  <a:pt x="1322388" y="266175"/>
                </a:lnTo>
                <a:lnTo>
                  <a:pt x="1351099" y="302076"/>
                </a:lnTo>
                <a:lnTo>
                  <a:pt x="1377779" y="339733"/>
                </a:lnTo>
                <a:lnTo>
                  <a:pt x="1402338" y="379054"/>
                </a:lnTo>
                <a:lnTo>
                  <a:pt x="1424688" y="419945"/>
                </a:lnTo>
                <a:lnTo>
                  <a:pt x="1444741" y="462314"/>
                </a:lnTo>
                <a:lnTo>
                  <a:pt x="1462407" y="506069"/>
                </a:lnTo>
                <a:lnTo>
                  <a:pt x="1477598" y="551115"/>
                </a:lnTo>
                <a:lnTo>
                  <a:pt x="1490226" y="597361"/>
                </a:lnTo>
                <a:lnTo>
                  <a:pt x="1500202" y="644713"/>
                </a:lnTo>
                <a:lnTo>
                  <a:pt x="1507437" y="693079"/>
                </a:lnTo>
                <a:lnTo>
                  <a:pt x="1511843" y="742365"/>
                </a:lnTo>
                <a:lnTo>
                  <a:pt x="1513332" y="792479"/>
                </a:lnTo>
                <a:lnTo>
                  <a:pt x="1511843" y="842598"/>
                </a:lnTo>
                <a:lnTo>
                  <a:pt x="1507437" y="891888"/>
                </a:lnTo>
                <a:lnTo>
                  <a:pt x="1500202" y="940256"/>
                </a:lnTo>
                <a:lnTo>
                  <a:pt x="1490226" y="987611"/>
                </a:lnTo>
                <a:lnTo>
                  <a:pt x="1477598" y="1033858"/>
                </a:lnTo>
                <a:lnTo>
                  <a:pt x="1462407" y="1078906"/>
                </a:lnTo>
                <a:lnTo>
                  <a:pt x="1444741" y="1122661"/>
                </a:lnTo>
                <a:lnTo>
                  <a:pt x="1424688" y="1165031"/>
                </a:lnTo>
                <a:lnTo>
                  <a:pt x="1402338" y="1205922"/>
                </a:lnTo>
                <a:lnTo>
                  <a:pt x="1377779" y="1245243"/>
                </a:lnTo>
                <a:lnTo>
                  <a:pt x="1351099" y="1282899"/>
                </a:lnTo>
                <a:lnTo>
                  <a:pt x="1322388" y="1318799"/>
                </a:lnTo>
                <a:lnTo>
                  <a:pt x="1291732" y="1352850"/>
                </a:lnTo>
                <a:lnTo>
                  <a:pt x="1259222" y="1384957"/>
                </a:lnTo>
                <a:lnTo>
                  <a:pt x="1224946" y="1415030"/>
                </a:lnTo>
                <a:lnTo>
                  <a:pt x="1188992" y="1442975"/>
                </a:lnTo>
                <a:lnTo>
                  <a:pt x="1151449" y="1468699"/>
                </a:lnTo>
                <a:lnTo>
                  <a:pt x="1112405" y="1492109"/>
                </a:lnTo>
                <a:lnTo>
                  <a:pt x="1071950" y="1513113"/>
                </a:lnTo>
                <a:lnTo>
                  <a:pt x="1030171" y="1531617"/>
                </a:lnTo>
                <a:lnTo>
                  <a:pt x="987157" y="1547529"/>
                </a:lnTo>
                <a:lnTo>
                  <a:pt x="942997" y="1560757"/>
                </a:lnTo>
                <a:lnTo>
                  <a:pt x="897779" y="1571206"/>
                </a:lnTo>
                <a:lnTo>
                  <a:pt x="851592" y="1578785"/>
                </a:lnTo>
                <a:lnTo>
                  <a:pt x="804525" y="1583400"/>
                </a:lnTo>
                <a:lnTo>
                  <a:pt x="756666" y="1584960"/>
                </a:lnTo>
                <a:lnTo>
                  <a:pt x="708806" y="1583400"/>
                </a:lnTo>
                <a:lnTo>
                  <a:pt x="661739" y="1578785"/>
                </a:lnTo>
                <a:lnTo>
                  <a:pt x="615552" y="1571206"/>
                </a:lnTo>
                <a:lnTo>
                  <a:pt x="570334" y="1560757"/>
                </a:lnTo>
                <a:lnTo>
                  <a:pt x="526174" y="1547529"/>
                </a:lnTo>
                <a:lnTo>
                  <a:pt x="483160" y="1531617"/>
                </a:lnTo>
                <a:lnTo>
                  <a:pt x="441381" y="1513113"/>
                </a:lnTo>
                <a:lnTo>
                  <a:pt x="400926" y="1492109"/>
                </a:lnTo>
                <a:lnTo>
                  <a:pt x="361882" y="1468699"/>
                </a:lnTo>
                <a:lnTo>
                  <a:pt x="324339" y="1442975"/>
                </a:lnTo>
                <a:lnTo>
                  <a:pt x="288385" y="1415030"/>
                </a:lnTo>
                <a:lnTo>
                  <a:pt x="254109" y="1384957"/>
                </a:lnTo>
                <a:lnTo>
                  <a:pt x="221599" y="1352850"/>
                </a:lnTo>
                <a:lnTo>
                  <a:pt x="190943" y="1318799"/>
                </a:lnTo>
                <a:lnTo>
                  <a:pt x="162232" y="1282899"/>
                </a:lnTo>
                <a:lnTo>
                  <a:pt x="135552" y="1245243"/>
                </a:lnTo>
                <a:lnTo>
                  <a:pt x="110993" y="1205922"/>
                </a:lnTo>
                <a:lnTo>
                  <a:pt x="88643" y="1165031"/>
                </a:lnTo>
                <a:lnTo>
                  <a:pt x="68590" y="1122661"/>
                </a:lnTo>
                <a:lnTo>
                  <a:pt x="50924" y="1078906"/>
                </a:lnTo>
                <a:lnTo>
                  <a:pt x="35733" y="1033858"/>
                </a:lnTo>
                <a:lnTo>
                  <a:pt x="23105" y="987611"/>
                </a:lnTo>
                <a:lnTo>
                  <a:pt x="13129" y="940256"/>
                </a:lnTo>
                <a:lnTo>
                  <a:pt x="5894" y="891888"/>
                </a:lnTo>
                <a:lnTo>
                  <a:pt x="1488" y="842598"/>
                </a:lnTo>
                <a:lnTo>
                  <a:pt x="0" y="792479"/>
                </a:lnTo>
                <a:close/>
              </a:path>
            </a:pathLst>
          </a:custGeom>
          <a:ln w="25908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59" y="1175003"/>
            <a:ext cx="347471" cy="347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615" y="1137665"/>
            <a:ext cx="6273800" cy="253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백립계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경질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조숙 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</a:t>
            </a:r>
            <a:r>
              <a:rPr kumimoji="0" sz="2400" b="1" i="0" u="none" strike="noStrike" kern="1200" cap="none" spc="-4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5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빵용</a:t>
            </a:r>
            <a:r>
              <a:rPr kumimoji="0" sz="2400" b="1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‘</a:t>
            </a:r>
            <a:r>
              <a:rPr kumimoji="0" sz="2400" b="1" i="0" u="none" strike="noStrike" kern="1200" cap="none" spc="5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조경</a:t>
            </a:r>
            <a:r>
              <a:rPr kumimoji="0" sz="2400" b="1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육성년도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2004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숙기가</a:t>
            </a:r>
            <a:r>
              <a:rPr kumimoji="0" sz="17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빠르고</a:t>
            </a:r>
            <a:r>
              <a:rPr kumimoji="0" sz="17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답리작</a:t>
            </a:r>
            <a:r>
              <a:rPr kumimoji="0" sz="1700" b="1" i="0" u="none" strike="noStrike" kern="1200" cap="none" spc="-1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적응</a:t>
            </a:r>
            <a:r>
              <a:rPr kumimoji="0" sz="1700" b="1" i="0" u="none" strike="noStrike" kern="1200" cap="none" spc="-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다수성임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백립계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이며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제분율이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높고,</a:t>
            </a:r>
            <a:r>
              <a:rPr kumimoji="0" sz="1700" b="1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경질밀임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수량성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519kg/10a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  <a:tab pos="4859655" algn="l"/>
              </a:tabLst>
              <a:defRPr/>
            </a:pPr>
            <a:r>
              <a:rPr kumimoji="0" sz="1700" b="1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단백질</a:t>
            </a:r>
            <a:r>
              <a:rPr kumimoji="0" lang="en-US" sz="17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함량과</a:t>
            </a:r>
            <a:r>
              <a:rPr kumimoji="0" sz="17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침전가	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높음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빵부피가</a:t>
            </a:r>
            <a:r>
              <a:rPr kumimoji="0" sz="17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크고,</a:t>
            </a:r>
            <a:r>
              <a:rPr kumimoji="0" sz="17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부드러워</a:t>
            </a:r>
            <a:r>
              <a:rPr kumimoji="0" sz="17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빵적성</a:t>
            </a:r>
            <a:r>
              <a:rPr kumimoji="0" sz="17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우수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7751" y="5157190"/>
            <a:ext cx="4158615" cy="536575"/>
            <a:chOff x="1817751" y="5157190"/>
            <a:chExt cx="4158615" cy="536575"/>
          </a:xfrm>
        </p:grpSpPr>
        <p:sp>
          <p:nvSpPr>
            <p:cNvPr id="5" name="object 5"/>
            <p:cNvSpPr/>
            <p:nvPr/>
          </p:nvSpPr>
          <p:spPr>
            <a:xfrm>
              <a:off x="1817751" y="5157190"/>
              <a:ext cx="4158615" cy="536575"/>
            </a:xfrm>
            <a:custGeom>
              <a:avLst/>
              <a:gdLst/>
              <a:ahLst/>
              <a:cxnLst/>
              <a:rect l="l" t="t" r="r" b="b"/>
              <a:pathLst>
                <a:path w="4158615" h="536575">
                  <a:moveTo>
                    <a:pt x="4158488" y="0"/>
                  </a:moveTo>
                  <a:lnTo>
                    <a:pt x="2772283" y="0"/>
                  </a:lnTo>
                  <a:lnTo>
                    <a:pt x="1386205" y="0"/>
                  </a:lnTo>
                  <a:lnTo>
                    <a:pt x="1386078" y="0"/>
                  </a:lnTo>
                  <a:lnTo>
                    <a:pt x="0" y="0"/>
                  </a:lnTo>
                  <a:lnTo>
                    <a:pt x="0" y="536168"/>
                  </a:lnTo>
                  <a:lnTo>
                    <a:pt x="1386078" y="536168"/>
                  </a:lnTo>
                  <a:lnTo>
                    <a:pt x="1386205" y="536168"/>
                  </a:lnTo>
                  <a:lnTo>
                    <a:pt x="2772283" y="536168"/>
                  </a:lnTo>
                  <a:lnTo>
                    <a:pt x="4158488" y="536168"/>
                  </a:lnTo>
                  <a:lnTo>
                    <a:pt x="41584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446977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33436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219768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25195" y="5150865"/>
          <a:ext cx="8317227" cy="1368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6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62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6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570865" marR="417195" indent="-1447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제분율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0" marR="50673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회분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0" marR="416559" indent="-1447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단백질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5465" marR="417195" indent="-1193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침전가  </a:t>
                      </a:r>
                      <a:r>
                        <a:rPr sz="1400" spc="-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(ml)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545465" marR="417195" indent="-1193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빵부피  </a:t>
                      </a:r>
                      <a:r>
                        <a:rPr sz="1400" spc="-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(ml)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조경밀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74.0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0.46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12.3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60.1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3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1,195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금강밀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75.9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0.47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13.8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66.3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30" dirty="0">
                          <a:latin typeface="Gulim"/>
                          <a:cs typeface="Gulim"/>
                        </a:rPr>
                        <a:t>1,120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25195" y="3782695"/>
          <a:ext cx="8316592" cy="1436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8770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출수기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9405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성숙기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15290" marR="4083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간장   </a:t>
                      </a:r>
                      <a:r>
                        <a:rPr sz="1400" spc="-1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㎝</a:t>
                      </a:r>
                      <a:r>
                        <a:rPr sz="1400" spc="-12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53390" marR="265430" indent="-1784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1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수립수  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(개)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90220" marR="318135" indent="-1631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천립중  </a:t>
                      </a:r>
                      <a:r>
                        <a:rPr sz="1400" spc="-9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(g)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44475" indent="730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수량성  (k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g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/10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a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조경밀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4.19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8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-3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81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44.6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519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우리밀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4.23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80" dirty="0"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-3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latin typeface="Gulim"/>
                          <a:cs typeface="Gulim"/>
                        </a:rPr>
                        <a:t>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78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36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35.1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572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390143" y="1700783"/>
            <a:ext cx="2651760" cy="1773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8559" y="1196339"/>
            <a:ext cx="1435607" cy="1709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0200" y="365252"/>
            <a:ext cx="261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국산 밀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품종</a:t>
            </a:r>
            <a:endParaRPr sz="3600">
              <a:latin typeface="Gulim"/>
              <a:cs typeface="Guli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33550" y="3653790"/>
            <a:ext cx="2407920" cy="2981325"/>
          </a:xfrm>
          <a:custGeom>
            <a:avLst/>
            <a:gdLst/>
            <a:ahLst/>
            <a:cxnLst/>
            <a:rect l="l" t="t" r="r" b="b"/>
            <a:pathLst>
              <a:path w="2407920" h="2981325">
                <a:moveTo>
                  <a:pt x="894588" y="792480"/>
                </a:moveTo>
                <a:lnTo>
                  <a:pt x="896076" y="742365"/>
                </a:lnTo>
                <a:lnTo>
                  <a:pt x="900482" y="693079"/>
                </a:lnTo>
                <a:lnTo>
                  <a:pt x="907717" y="644713"/>
                </a:lnTo>
                <a:lnTo>
                  <a:pt x="917693" y="597361"/>
                </a:lnTo>
                <a:lnTo>
                  <a:pt x="930321" y="551115"/>
                </a:lnTo>
                <a:lnTo>
                  <a:pt x="945512" y="506069"/>
                </a:lnTo>
                <a:lnTo>
                  <a:pt x="963178" y="462314"/>
                </a:lnTo>
                <a:lnTo>
                  <a:pt x="983231" y="419945"/>
                </a:lnTo>
                <a:lnTo>
                  <a:pt x="1005581" y="379054"/>
                </a:lnTo>
                <a:lnTo>
                  <a:pt x="1030140" y="339733"/>
                </a:lnTo>
                <a:lnTo>
                  <a:pt x="1056820" y="302076"/>
                </a:lnTo>
                <a:lnTo>
                  <a:pt x="1085531" y="266175"/>
                </a:lnTo>
                <a:lnTo>
                  <a:pt x="1116187" y="232124"/>
                </a:lnTo>
                <a:lnTo>
                  <a:pt x="1148697" y="200015"/>
                </a:lnTo>
                <a:lnTo>
                  <a:pt x="1182973" y="169941"/>
                </a:lnTo>
                <a:lnTo>
                  <a:pt x="1218927" y="141994"/>
                </a:lnTo>
                <a:lnTo>
                  <a:pt x="1256470" y="116269"/>
                </a:lnTo>
                <a:lnTo>
                  <a:pt x="1295514" y="92857"/>
                </a:lnTo>
                <a:lnTo>
                  <a:pt x="1335969" y="71852"/>
                </a:lnTo>
                <a:lnTo>
                  <a:pt x="1377748" y="53346"/>
                </a:lnTo>
                <a:lnTo>
                  <a:pt x="1420762" y="37433"/>
                </a:lnTo>
                <a:lnTo>
                  <a:pt x="1464922" y="24205"/>
                </a:lnTo>
                <a:lnTo>
                  <a:pt x="1510140" y="13754"/>
                </a:lnTo>
                <a:lnTo>
                  <a:pt x="1556327" y="6175"/>
                </a:lnTo>
                <a:lnTo>
                  <a:pt x="1603394" y="1559"/>
                </a:lnTo>
                <a:lnTo>
                  <a:pt x="1651253" y="0"/>
                </a:lnTo>
                <a:lnTo>
                  <a:pt x="1699113" y="1559"/>
                </a:lnTo>
                <a:lnTo>
                  <a:pt x="1746180" y="6175"/>
                </a:lnTo>
                <a:lnTo>
                  <a:pt x="1792367" y="13754"/>
                </a:lnTo>
                <a:lnTo>
                  <a:pt x="1837585" y="24205"/>
                </a:lnTo>
                <a:lnTo>
                  <a:pt x="1881745" y="37433"/>
                </a:lnTo>
                <a:lnTo>
                  <a:pt x="1924759" y="53346"/>
                </a:lnTo>
                <a:lnTo>
                  <a:pt x="1966538" y="71852"/>
                </a:lnTo>
                <a:lnTo>
                  <a:pt x="2006993" y="92857"/>
                </a:lnTo>
                <a:lnTo>
                  <a:pt x="2046037" y="116269"/>
                </a:lnTo>
                <a:lnTo>
                  <a:pt x="2083580" y="141994"/>
                </a:lnTo>
                <a:lnTo>
                  <a:pt x="2119534" y="169941"/>
                </a:lnTo>
                <a:lnTo>
                  <a:pt x="2153810" y="200015"/>
                </a:lnTo>
                <a:lnTo>
                  <a:pt x="2186320" y="232124"/>
                </a:lnTo>
                <a:lnTo>
                  <a:pt x="2216976" y="266175"/>
                </a:lnTo>
                <a:lnTo>
                  <a:pt x="2245687" y="302076"/>
                </a:lnTo>
                <a:lnTo>
                  <a:pt x="2272367" y="339733"/>
                </a:lnTo>
                <a:lnTo>
                  <a:pt x="2296926" y="379054"/>
                </a:lnTo>
                <a:lnTo>
                  <a:pt x="2319276" y="419945"/>
                </a:lnTo>
                <a:lnTo>
                  <a:pt x="2339329" y="462314"/>
                </a:lnTo>
                <a:lnTo>
                  <a:pt x="2356995" y="506069"/>
                </a:lnTo>
                <a:lnTo>
                  <a:pt x="2372186" y="551115"/>
                </a:lnTo>
                <a:lnTo>
                  <a:pt x="2384814" y="597361"/>
                </a:lnTo>
                <a:lnTo>
                  <a:pt x="2394790" y="644713"/>
                </a:lnTo>
                <a:lnTo>
                  <a:pt x="2402025" y="693079"/>
                </a:lnTo>
                <a:lnTo>
                  <a:pt x="2406431" y="742365"/>
                </a:lnTo>
                <a:lnTo>
                  <a:pt x="2407920" y="792480"/>
                </a:lnTo>
                <a:lnTo>
                  <a:pt x="2406431" y="842594"/>
                </a:lnTo>
                <a:lnTo>
                  <a:pt x="2402025" y="891880"/>
                </a:lnTo>
                <a:lnTo>
                  <a:pt x="2394790" y="940246"/>
                </a:lnTo>
                <a:lnTo>
                  <a:pt x="2384814" y="987598"/>
                </a:lnTo>
                <a:lnTo>
                  <a:pt x="2372186" y="1033844"/>
                </a:lnTo>
                <a:lnTo>
                  <a:pt x="2356995" y="1078890"/>
                </a:lnTo>
                <a:lnTo>
                  <a:pt x="2339329" y="1122645"/>
                </a:lnTo>
                <a:lnTo>
                  <a:pt x="2319276" y="1165014"/>
                </a:lnTo>
                <a:lnTo>
                  <a:pt x="2296926" y="1205905"/>
                </a:lnTo>
                <a:lnTo>
                  <a:pt x="2272367" y="1245226"/>
                </a:lnTo>
                <a:lnTo>
                  <a:pt x="2245687" y="1282883"/>
                </a:lnTo>
                <a:lnTo>
                  <a:pt x="2216976" y="1318784"/>
                </a:lnTo>
                <a:lnTo>
                  <a:pt x="2186320" y="1352835"/>
                </a:lnTo>
                <a:lnTo>
                  <a:pt x="2153810" y="1384944"/>
                </a:lnTo>
                <a:lnTo>
                  <a:pt x="2119534" y="1415018"/>
                </a:lnTo>
                <a:lnTo>
                  <a:pt x="2083580" y="1442965"/>
                </a:lnTo>
                <a:lnTo>
                  <a:pt x="2046037" y="1468690"/>
                </a:lnTo>
                <a:lnTo>
                  <a:pt x="2006993" y="1492102"/>
                </a:lnTo>
                <a:lnTo>
                  <a:pt x="1966538" y="1513107"/>
                </a:lnTo>
                <a:lnTo>
                  <a:pt x="1924759" y="1531613"/>
                </a:lnTo>
                <a:lnTo>
                  <a:pt x="1881745" y="1547526"/>
                </a:lnTo>
                <a:lnTo>
                  <a:pt x="1837585" y="1560754"/>
                </a:lnTo>
                <a:lnTo>
                  <a:pt x="1792367" y="1571205"/>
                </a:lnTo>
                <a:lnTo>
                  <a:pt x="1746180" y="1578784"/>
                </a:lnTo>
                <a:lnTo>
                  <a:pt x="1699113" y="1583400"/>
                </a:lnTo>
                <a:lnTo>
                  <a:pt x="1651253" y="1584960"/>
                </a:lnTo>
                <a:lnTo>
                  <a:pt x="1603394" y="1583400"/>
                </a:lnTo>
                <a:lnTo>
                  <a:pt x="1556327" y="1578784"/>
                </a:lnTo>
                <a:lnTo>
                  <a:pt x="1510140" y="1571205"/>
                </a:lnTo>
                <a:lnTo>
                  <a:pt x="1464922" y="1560754"/>
                </a:lnTo>
                <a:lnTo>
                  <a:pt x="1420762" y="1547526"/>
                </a:lnTo>
                <a:lnTo>
                  <a:pt x="1377748" y="1531613"/>
                </a:lnTo>
                <a:lnTo>
                  <a:pt x="1335969" y="1513107"/>
                </a:lnTo>
                <a:lnTo>
                  <a:pt x="1295514" y="1492102"/>
                </a:lnTo>
                <a:lnTo>
                  <a:pt x="1256470" y="1468690"/>
                </a:lnTo>
                <a:lnTo>
                  <a:pt x="1218927" y="1442965"/>
                </a:lnTo>
                <a:lnTo>
                  <a:pt x="1182973" y="1415018"/>
                </a:lnTo>
                <a:lnTo>
                  <a:pt x="1148697" y="1384944"/>
                </a:lnTo>
                <a:lnTo>
                  <a:pt x="1116187" y="1352835"/>
                </a:lnTo>
                <a:lnTo>
                  <a:pt x="1085531" y="1318784"/>
                </a:lnTo>
                <a:lnTo>
                  <a:pt x="1056820" y="1282883"/>
                </a:lnTo>
                <a:lnTo>
                  <a:pt x="1030140" y="1245226"/>
                </a:lnTo>
                <a:lnTo>
                  <a:pt x="1005581" y="1205905"/>
                </a:lnTo>
                <a:lnTo>
                  <a:pt x="983231" y="1165014"/>
                </a:lnTo>
                <a:lnTo>
                  <a:pt x="963178" y="1122645"/>
                </a:lnTo>
                <a:lnTo>
                  <a:pt x="945512" y="1078890"/>
                </a:lnTo>
                <a:lnTo>
                  <a:pt x="930321" y="1033844"/>
                </a:lnTo>
                <a:lnTo>
                  <a:pt x="917693" y="987598"/>
                </a:lnTo>
                <a:lnTo>
                  <a:pt x="907717" y="940246"/>
                </a:lnTo>
                <a:lnTo>
                  <a:pt x="900482" y="891880"/>
                </a:lnTo>
                <a:lnTo>
                  <a:pt x="896076" y="842594"/>
                </a:lnTo>
                <a:lnTo>
                  <a:pt x="894588" y="792480"/>
                </a:lnTo>
                <a:close/>
              </a:path>
              <a:path w="2407920" h="2981325">
                <a:moveTo>
                  <a:pt x="0" y="2188464"/>
                </a:moveTo>
                <a:lnTo>
                  <a:pt x="1488" y="2138349"/>
                </a:lnTo>
                <a:lnTo>
                  <a:pt x="5894" y="2089063"/>
                </a:lnTo>
                <a:lnTo>
                  <a:pt x="13129" y="2040697"/>
                </a:lnTo>
                <a:lnTo>
                  <a:pt x="23105" y="1993345"/>
                </a:lnTo>
                <a:lnTo>
                  <a:pt x="35733" y="1947099"/>
                </a:lnTo>
                <a:lnTo>
                  <a:pt x="50924" y="1902053"/>
                </a:lnTo>
                <a:lnTo>
                  <a:pt x="68590" y="1858298"/>
                </a:lnTo>
                <a:lnTo>
                  <a:pt x="88643" y="1815929"/>
                </a:lnTo>
                <a:lnTo>
                  <a:pt x="110993" y="1775038"/>
                </a:lnTo>
                <a:lnTo>
                  <a:pt x="135552" y="1735717"/>
                </a:lnTo>
                <a:lnTo>
                  <a:pt x="162232" y="1698060"/>
                </a:lnTo>
                <a:lnTo>
                  <a:pt x="190943" y="1662159"/>
                </a:lnTo>
                <a:lnTo>
                  <a:pt x="221599" y="1628108"/>
                </a:lnTo>
                <a:lnTo>
                  <a:pt x="254109" y="1595999"/>
                </a:lnTo>
                <a:lnTo>
                  <a:pt x="288385" y="1565925"/>
                </a:lnTo>
                <a:lnTo>
                  <a:pt x="324339" y="1537978"/>
                </a:lnTo>
                <a:lnTo>
                  <a:pt x="361882" y="1512253"/>
                </a:lnTo>
                <a:lnTo>
                  <a:pt x="400926" y="1488841"/>
                </a:lnTo>
                <a:lnTo>
                  <a:pt x="441381" y="1467836"/>
                </a:lnTo>
                <a:lnTo>
                  <a:pt x="483160" y="1449330"/>
                </a:lnTo>
                <a:lnTo>
                  <a:pt x="526174" y="1433417"/>
                </a:lnTo>
                <a:lnTo>
                  <a:pt x="570334" y="1420189"/>
                </a:lnTo>
                <a:lnTo>
                  <a:pt x="615552" y="1409738"/>
                </a:lnTo>
                <a:lnTo>
                  <a:pt x="661739" y="1402159"/>
                </a:lnTo>
                <a:lnTo>
                  <a:pt x="708806" y="1397543"/>
                </a:lnTo>
                <a:lnTo>
                  <a:pt x="756666" y="1395984"/>
                </a:lnTo>
                <a:lnTo>
                  <a:pt x="804525" y="1397543"/>
                </a:lnTo>
                <a:lnTo>
                  <a:pt x="851592" y="1402159"/>
                </a:lnTo>
                <a:lnTo>
                  <a:pt x="897779" y="1409738"/>
                </a:lnTo>
                <a:lnTo>
                  <a:pt x="942997" y="1420189"/>
                </a:lnTo>
                <a:lnTo>
                  <a:pt x="987157" y="1433417"/>
                </a:lnTo>
                <a:lnTo>
                  <a:pt x="1030171" y="1449330"/>
                </a:lnTo>
                <a:lnTo>
                  <a:pt x="1071950" y="1467836"/>
                </a:lnTo>
                <a:lnTo>
                  <a:pt x="1112405" y="1488841"/>
                </a:lnTo>
                <a:lnTo>
                  <a:pt x="1151449" y="1512253"/>
                </a:lnTo>
                <a:lnTo>
                  <a:pt x="1188992" y="1537978"/>
                </a:lnTo>
                <a:lnTo>
                  <a:pt x="1224946" y="1565925"/>
                </a:lnTo>
                <a:lnTo>
                  <a:pt x="1259222" y="1595999"/>
                </a:lnTo>
                <a:lnTo>
                  <a:pt x="1291732" y="1628108"/>
                </a:lnTo>
                <a:lnTo>
                  <a:pt x="1322388" y="1662159"/>
                </a:lnTo>
                <a:lnTo>
                  <a:pt x="1351099" y="1698060"/>
                </a:lnTo>
                <a:lnTo>
                  <a:pt x="1377779" y="1735717"/>
                </a:lnTo>
                <a:lnTo>
                  <a:pt x="1402338" y="1775038"/>
                </a:lnTo>
                <a:lnTo>
                  <a:pt x="1424688" y="1815929"/>
                </a:lnTo>
                <a:lnTo>
                  <a:pt x="1444741" y="1858298"/>
                </a:lnTo>
                <a:lnTo>
                  <a:pt x="1462407" y="1902053"/>
                </a:lnTo>
                <a:lnTo>
                  <a:pt x="1477598" y="1947099"/>
                </a:lnTo>
                <a:lnTo>
                  <a:pt x="1490226" y="1993345"/>
                </a:lnTo>
                <a:lnTo>
                  <a:pt x="1500202" y="2040697"/>
                </a:lnTo>
                <a:lnTo>
                  <a:pt x="1507437" y="2089063"/>
                </a:lnTo>
                <a:lnTo>
                  <a:pt x="1511843" y="2138349"/>
                </a:lnTo>
                <a:lnTo>
                  <a:pt x="1513332" y="2188464"/>
                </a:lnTo>
                <a:lnTo>
                  <a:pt x="1511843" y="2238582"/>
                </a:lnTo>
                <a:lnTo>
                  <a:pt x="1507437" y="2287872"/>
                </a:lnTo>
                <a:lnTo>
                  <a:pt x="1500202" y="2336240"/>
                </a:lnTo>
                <a:lnTo>
                  <a:pt x="1490226" y="2383595"/>
                </a:lnTo>
                <a:lnTo>
                  <a:pt x="1477598" y="2429842"/>
                </a:lnTo>
                <a:lnTo>
                  <a:pt x="1462407" y="2474890"/>
                </a:lnTo>
                <a:lnTo>
                  <a:pt x="1444741" y="2518645"/>
                </a:lnTo>
                <a:lnTo>
                  <a:pt x="1424688" y="2561015"/>
                </a:lnTo>
                <a:lnTo>
                  <a:pt x="1402338" y="2601906"/>
                </a:lnTo>
                <a:lnTo>
                  <a:pt x="1377779" y="2641227"/>
                </a:lnTo>
                <a:lnTo>
                  <a:pt x="1351099" y="2678883"/>
                </a:lnTo>
                <a:lnTo>
                  <a:pt x="1322388" y="2714783"/>
                </a:lnTo>
                <a:lnTo>
                  <a:pt x="1291732" y="2748834"/>
                </a:lnTo>
                <a:lnTo>
                  <a:pt x="1259222" y="2780941"/>
                </a:lnTo>
                <a:lnTo>
                  <a:pt x="1224946" y="2811014"/>
                </a:lnTo>
                <a:lnTo>
                  <a:pt x="1188992" y="2838959"/>
                </a:lnTo>
                <a:lnTo>
                  <a:pt x="1151449" y="2864683"/>
                </a:lnTo>
                <a:lnTo>
                  <a:pt x="1112405" y="2888093"/>
                </a:lnTo>
                <a:lnTo>
                  <a:pt x="1071950" y="2909097"/>
                </a:lnTo>
                <a:lnTo>
                  <a:pt x="1030171" y="2927601"/>
                </a:lnTo>
                <a:lnTo>
                  <a:pt x="987157" y="2943513"/>
                </a:lnTo>
                <a:lnTo>
                  <a:pt x="942997" y="2956741"/>
                </a:lnTo>
                <a:lnTo>
                  <a:pt x="897779" y="2967190"/>
                </a:lnTo>
                <a:lnTo>
                  <a:pt x="851592" y="2974769"/>
                </a:lnTo>
                <a:lnTo>
                  <a:pt x="804525" y="2979384"/>
                </a:lnTo>
                <a:lnTo>
                  <a:pt x="756666" y="2980944"/>
                </a:lnTo>
                <a:lnTo>
                  <a:pt x="708806" y="2979384"/>
                </a:lnTo>
                <a:lnTo>
                  <a:pt x="661739" y="2974769"/>
                </a:lnTo>
                <a:lnTo>
                  <a:pt x="615552" y="2967190"/>
                </a:lnTo>
                <a:lnTo>
                  <a:pt x="570334" y="2956741"/>
                </a:lnTo>
                <a:lnTo>
                  <a:pt x="526174" y="2943513"/>
                </a:lnTo>
                <a:lnTo>
                  <a:pt x="483160" y="2927601"/>
                </a:lnTo>
                <a:lnTo>
                  <a:pt x="441381" y="2909097"/>
                </a:lnTo>
                <a:lnTo>
                  <a:pt x="400926" y="2888093"/>
                </a:lnTo>
                <a:lnTo>
                  <a:pt x="361882" y="2864683"/>
                </a:lnTo>
                <a:lnTo>
                  <a:pt x="324339" y="2838959"/>
                </a:lnTo>
                <a:lnTo>
                  <a:pt x="288385" y="2811014"/>
                </a:lnTo>
                <a:lnTo>
                  <a:pt x="254109" y="2780941"/>
                </a:lnTo>
                <a:lnTo>
                  <a:pt x="221599" y="2748834"/>
                </a:lnTo>
                <a:lnTo>
                  <a:pt x="190943" y="2714783"/>
                </a:lnTo>
                <a:lnTo>
                  <a:pt x="162232" y="2678883"/>
                </a:lnTo>
                <a:lnTo>
                  <a:pt x="135552" y="2641227"/>
                </a:lnTo>
                <a:lnTo>
                  <a:pt x="110993" y="2601906"/>
                </a:lnTo>
                <a:lnTo>
                  <a:pt x="88643" y="2561015"/>
                </a:lnTo>
                <a:lnTo>
                  <a:pt x="68590" y="2518645"/>
                </a:lnTo>
                <a:lnTo>
                  <a:pt x="50924" y="2474890"/>
                </a:lnTo>
                <a:lnTo>
                  <a:pt x="35733" y="2429842"/>
                </a:lnTo>
                <a:lnTo>
                  <a:pt x="23105" y="2383595"/>
                </a:lnTo>
                <a:lnTo>
                  <a:pt x="13129" y="2336240"/>
                </a:lnTo>
                <a:lnTo>
                  <a:pt x="5894" y="2287872"/>
                </a:lnTo>
                <a:lnTo>
                  <a:pt x="1488" y="2238582"/>
                </a:lnTo>
                <a:lnTo>
                  <a:pt x="0" y="2188464"/>
                </a:lnTo>
                <a:close/>
              </a:path>
            </a:pathLst>
          </a:custGeom>
          <a:ln w="25908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4730" y="3635502"/>
            <a:ext cx="1544320" cy="3014980"/>
          </a:xfrm>
          <a:custGeom>
            <a:avLst/>
            <a:gdLst/>
            <a:ahLst/>
            <a:cxnLst/>
            <a:rect l="l" t="t" r="r" b="b"/>
            <a:pathLst>
              <a:path w="1544320" h="3014979">
                <a:moveTo>
                  <a:pt x="0" y="2221992"/>
                </a:moveTo>
                <a:lnTo>
                  <a:pt x="1487" y="2171877"/>
                </a:lnTo>
                <a:lnTo>
                  <a:pt x="5889" y="2122591"/>
                </a:lnTo>
                <a:lnTo>
                  <a:pt x="13119" y="2074225"/>
                </a:lnTo>
                <a:lnTo>
                  <a:pt x="23087" y="2026873"/>
                </a:lnTo>
                <a:lnTo>
                  <a:pt x="35705" y="1980627"/>
                </a:lnTo>
                <a:lnTo>
                  <a:pt x="50884" y="1935581"/>
                </a:lnTo>
                <a:lnTo>
                  <a:pt x="68535" y="1891826"/>
                </a:lnTo>
                <a:lnTo>
                  <a:pt x="88570" y="1849457"/>
                </a:lnTo>
                <a:lnTo>
                  <a:pt x="110901" y="1808566"/>
                </a:lnTo>
                <a:lnTo>
                  <a:pt x="135439" y="1769245"/>
                </a:lnTo>
                <a:lnTo>
                  <a:pt x="162095" y="1731588"/>
                </a:lnTo>
                <a:lnTo>
                  <a:pt x="190781" y="1695687"/>
                </a:lnTo>
                <a:lnTo>
                  <a:pt x="221408" y="1661636"/>
                </a:lnTo>
                <a:lnTo>
                  <a:pt x="253888" y="1629527"/>
                </a:lnTo>
                <a:lnTo>
                  <a:pt x="288131" y="1599453"/>
                </a:lnTo>
                <a:lnTo>
                  <a:pt x="324050" y="1571506"/>
                </a:lnTo>
                <a:lnTo>
                  <a:pt x="361556" y="1545781"/>
                </a:lnTo>
                <a:lnTo>
                  <a:pt x="400560" y="1522369"/>
                </a:lnTo>
                <a:lnTo>
                  <a:pt x="440974" y="1501364"/>
                </a:lnTo>
                <a:lnTo>
                  <a:pt x="482709" y="1482858"/>
                </a:lnTo>
                <a:lnTo>
                  <a:pt x="525677" y="1466945"/>
                </a:lnTo>
                <a:lnTo>
                  <a:pt x="569789" y="1453717"/>
                </a:lnTo>
                <a:lnTo>
                  <a:pt x="614956" y="1443266"/>
                </a:lnTo>
                <a:lnTo>
                  <a:pt x="661089" y="1435687"/>
                </a:lnTo>
                <a:lnTo>
                  <a:pt x="708102" y="1431071"/>
                </a:lnTo>
                <a:lnTo>
                  <a:pt x="755903" y="1429512"/>
                </a:lnTo>
                <a:lnTo>
                  <a:pt x="803705" y="1431071"/>
                </a:lnTo>
                <a:lnTo>
                  <a:pt x="850718" y="1435687"/>
                </a:lnTo>
                <a:lnTo>
                  <a:pt x="896851" y="1443266"/>
                </a:lnTo>
                <a:lnTo>
                  <a:pt x="942018" y="1453717"/>
                </a:lnTo>
                <a:lnTo>
                  <a:pt x="986130" y="1466945"/>
                </a:lnTo>
                <a:lnTo>
                  <a:pt x="1029098" y="1482858"/>
                </a:lnTo>
                <a:lnTo>
                  <a:pt x="1070833" y="1501364"/>
                </a:lnTo>
                <a:lnTo>
                  <a:pt x="1111247" y="1522369"/>
                </a:lnTo>
                <a:lnTo>
                  <a:pt x="1150251" y="1545781"/>
                </a:lnTo>
                <a:lnTo>
                  <a:pt x="1187757" y="1571506"/>
                </a:lnTo>
                <a:lnTo>
                  <a:pt x="1223676" y="1599453"/>
                </a:lnTo>
                <a:lnTo>
                  <a:pt x="1257919" y="1629527"/>
                </a:lnTo>
                <a:lnTo>
                  <a:pt x="1290399" y="1661636"/>
                </a:lnTo>
                <a:lnTo>
                  <a:pt x="1321026" y="1695687"/>
                </a:lnTo>
                <a:lnTo>
                  <a:pt x="1349712" y="1731588"/>
                </a:lnTo>
                <a:lnTo>
                  <a:pt x="1376368" y="1769245"/>
                </a:lnTo>
                <a:lnTo>
                  <a:pt x="1400906" y="1808566"/>
                </a:lnTo>
                <a:lnTo>
                  <a:pt x="1423237" y="1849457"/>
                </a:lnTo>
                <a:lnTo>
                  <a:pt x="1443272" y="1891826"/>
                </a:lnTo>
                <a:lnTo>
                  <a:pt x="1460923" y="1935581"/>
                </a:lnTo>
                <a:lnTo>
                  <a:pt x="1476102" y="1980627"/>
                </a:lnTo>
                <a:lnTo>
                  <a:pt x="1488720" y="2026873"/>
                </a:lnTo>
                <a:lnTo>
                  <a:pt x="1498688" y="2074225"/>
                </a:lnTo>
                <a:lnTo>
                  <a:pt x="1505918" y="2122591"/>
                </a:lnTo>
                <a:lnTo>
                  <a:pt x="1510320" y="2171877"/>
                </a:lnTo>
                <a:lnTo>
                  <a:pt x="1511808" y="2221992"/>
                </a:lnTo>
                <a:lnTo>
                  <a:pt x="1510320" y="2272110"/>
                </a:lnTo>
                <a:lnTo>
                  <a:pt x="1505918" y="2321400"/>
                </a:lnTo>
                <a:lnTo>
                  <a:pt x="1498688" y="2369768"/>
                </a:lnTo>
                <a:lnTo>
                  <a:pt x="1488720" y="2417123"/>
                </a:lnTo>
                <a:lnTo>
                  <a:pt x="1476102" y="2463370"/>
                </a:lnTo>
                <a:lnTo>
                  <a:pt x="1460923" y="2508418"/>
                </a:lnTo>
                <a:lnTo>
                  <a:pt x="1443272" y="2552173"/>
                </a:lnTo>
                <a:lnTo>
                  <a:pt x="1423237" y="2594543"/>
                </a:lnTo>
                <a:lnTo>
                  <a:pt x="1400906" y="2635434"/>
                </a:lnTo>
                <a:lnTo>
                  <a:pt x="1376368" y="2674755"/>
                </a:lnTo>
                <a:lnTo>
                  <a:pt x="1349712" y="2712411"/>
                </a:lnTo>
                <a:lnTo>
                  <a:pt x="1321026" y="2748311"/>
                </a:lnTo>
                <a:lnTo>
                  <a:pt x="1290399" y="2782362"/>
                </a:lnTo>
                <a:lnTo>
                  <a:pt x="1257919" y="2814469"/>
                </a:lnTo>
                <a:lnTo>
                  <a:pt x="1223676" y="2844542"/>
                </a:lnTo>
                <a:lnTo>
                  <a:pt x="1187757" y="2872487"/>
                </a:lnTo>
                <a:lnTo>
                  <a:pt x="1150251" y="2898211"/>
                </a:lnTo>
                <a:lnTo>
                  <a:pt x="1111247" y="2921621"/>
                </a:lnTo>
                <a:lnTo>
                  <a:pt x="1070833" y="2942625"/>
                </a:lnTo>
                <a:lnTo>
                  <a:pt x="1029098" y="2961129"/>
                </a:lnTo>
                <a:lnTo>
                  <a:pt x="986130" y="2977041"/>
                </a:lnTo>
                <a:lnTo>
                  <a:pt x="942018" y="2990269"/>
                </a:lnTo>
                <a:lnTo>
                  <a:pt x="896851" y="3000718"/>
                </a:lnTo>
                <a:lnTo>
                  <a:pt x="850718" y="3008297"/>
                </a:lnTo>
                <a:lnTo>
                  <a:pt x="803705" y="3012912"/>
                </a:lnTo>
                <a:lnTo>
                  <a:pt x="755903" y="3014472"/>
                </a:lnTo>
                <a:lnTo>
                  <a:pt x="708102" y="3012912"/>
                </a:lnTo>
                <a:lnTo>
                  <a:pt x="661089" y="3008297"/>
                </a:lnTo>
                <a:lnTo>
                  <a:pt x="614956" y="3000718"/>
                </a:lnTo>
                <a:lnTo>
                  <a:pt x="569789" y="2990269"/>
                </a:lnTo>
                <a:lnTo>
                  <a:pt x="525677" y="2977041"/>
                </a:lnTo>
                <a:lnTo>
                  <a:pt x="482709" y="2961129"/>
                </a:lnTo>
                <a:lnTo>
                  <a:pt x="440974" y="2942625"/>
                </a:lnTo>
                <a:lnTo>
                  <a:pt x="400560" y="2921621"/>
                </a:lnTo>
                <a:lnTo>
                  <a:pt x="361556" y="2898211"/>
                </a:lnTo>
                <a:lnTo>
                  <a:pt x="324050" y="2872487"/>
                </a:lnTo>
                <a:lnTo>
                  <a:pt x="288131" y="2844542"/>
                </a:lnTo>
                <a:lnTo>
                  <a:pt x="253888" y="2814469"/>
                </a:lnTo>
                <a:lnTo>
                  <a:pt x="221408" y="2782362"/>
                </a:lnTo>
                <a:lnTo>
                  <a:pt x="190781" y="2748311"/>
                </a:lnTo>
                <a:lnTo>
                  <a:pt x="162095" y="2712411"/>
                </a:lnTo>
                <a:lnTo>
                  <a:pt x="135439" y="2674755"/>
                </a:lnTo>
                <a:lnTo>
                  <a:pt x="110901" y="2635434"/>
                </a:lnTo>
                <a:lnTo>
                  <a:pt x="88570" y="2594543"/>
                </a:lnTo>
                <a:lnTo>
                  <a:pt x="68535" y="2552173"/>
                </a:lnTo>
                <a:lnTo>
                  <a:pt x="50884" y="2508418"/>
                </a:lnTo>
                <a:lnTo>
                  <a:pt x="35705" y="2463370"/>
                </a:lnTo>
                <a:lnTo>
                  <a:pt x="23087" y="2417123"/>
                </a:lnTo>
                <a:lnTo>
                  <a:pt x="13119" y="2369768"/>
                </a:lnTo>
                <a:lnTo>
                  <a:pt x="5889" y="2321400"/>
                </a:lnTo>
                <a:lnTo>
                  <a:pt x="1487" y="2272110"/>
                </a:lnTo>
                <a:lnTo>
                  <a:pt x="0" y="2221992"/>
                </a:lnTo>
                <a:close/>
              </a:path>
              <a:path w="1544320" h="3014979">
                <a:moveTo>
                  <a:pt x="32003" y="791718"/>
                </a:moveTo>
                <a:lnTo>
                  <a:pt x="33491" y="741647"/>
                </a:lnTo>
                <a:lnTo>
                  <a:pt x="37893" y="692405"/>
                </a:lnTo>
                <a:lnTo>
                  <a:pt x="45123" y="644082"/>
                </a:lnTo>
                <a:lnTo>
                  <a:pt x="55091" y="596773"/>
                </a:lnTo>
                <a:lnTo>
                  <a:pt x="67709" y="550570"/>
                </a:lnTo>
                <a:lnTo>
                  <a:pt x="82888" y="505566"/>
                </a:lnTo>
                <a:lnTo>
                  <a:pt x="100539" y="461853"/>
                </a:lnTo>
                <a:lnTo>
                  <a:pt x="120574" y="419524"/>
                </a:lnTo>
                <a:lnTo>
                  <a:pt x="142905" y="378671"/>
                </a:lnTo>
                <a:lnTo>
                  <a:pt x="167443" y="339389"/>
                </a:lnTo>
                <a:lnTo>
                  <a:pt x="194099" y="301768"/>
                </a:lnTo>
                <a:lnTo>
                  <a:pt x="222785" y="265903"/>
                </a:lnTo>
                <a:lnTo>
                  <a:pt x="253412" y="231886"/>
                </a:lnTo>
                <a:lnTo>
                  <a:pt x="285892" y="199809"/>
                </a:lnTo>
                <a:lnTo>
                  <a:pt x="320135" y="169765"/>
                </a:lnTo>
                <a:lnTo>
                  <a:pt x="356054" y="141847"/>
                </a:lnTo>
                <a:lnTo>
                  <a:pt x="393560" y="116148"/>
                </a:lnTo>
                <a:lnTo>
                  <a:pt x="432564" y="92760"/>
                </a:lnTo>
                <a:lnTo>
                  <a:pt x="472978" y="71777"/>
                </a:lnTo>
                <a:lnTo>
                  <a:pt x="514713" y="53290"/>
                </a:lnTo>
                <a:lnTo>
                  <a:pt x="557681" y="37393"/>
                </a:lnTo>
                <a:lnTo>
                  <a:pt x="601793" y="24179"/>
                </a:lnTo>
                <a:lnTo>
                  <a:pt x="646960" y="13739"/>
                </a:lnTo>
                <a:lnTo>
                  <a:pt x="693093" y="6168"/>
                </a:lnTo>
                <a:lnTo>
                  <a:pt x="740106" y="1557"/>
                </a:lnTo>
                <a:lnTo>
                  <a:pt x="787908" y="0"/>
                </a:lnTo>
                <a:lnTo>
                  <a:pt x="835709" y="1557"/>
                </a:lnTo>
                <a:lnTo>
                  <a:pt x="882722" y="6168"/>
                </a:lnTo>
                <a:lnTo>
                  <a:pt x="928855" y="13739"/>
                </a:lnTo>
                <a:lnTo>
                  <a:pt x="974022" y="24179"/>
                </a:lnTo>
                <a:lnTo>
                  <a:pt x="1018134" y="37393"/>
                </a:lnTo>
                <a:lnTo>
                  <a:pt x="1061102" y="53290"/>
                </a:lnTo>
                <a:lnTo>
                  <a:pt x="1102837" y="71777"/>
                </a:lnTo>
                <a:lnTo>
                  <a:pt x="1143251" y="92760"/>
                </a:lnTo>
                <a:lnTo>
                  <a:pt x="1182255" y="116148"/>
                </a:lnTo>
                <a:lnTo>
                  <a:pt x="1219761" y="141847"/>
                </a:lnTo>
                <a:lnTo>
                  <a:pt x="1255680" y="169765"/>
                </a:lnTo>
                <a:lnTo>
                  <a:pt x="1289923" y="199809"/>
                </a:lnTo>
                <a:lnTo>
                  <a:pt x="1322403" y="231886"/>
                </a:lnTo>
                <a:lnTo>
                  <a:pt x="1353030" y="265903"/>
                </a:lnTo>
                <a:lnTo>
                  <a:pt x="1381716" y="301768"/>
                </a:lnTo>
                <a:lnTo>
                  <a:pt x="1408372" y="339389"/>
                </a:lnTo>
                <a:lnTo>
                  <a:pt x="1432910" y="378671"/>
                </a:lnTo>
                <a:lnTo>
                  <a:pt x="1455241" y="419524"/>
                </a:lnTo>
                <a:lnTo>
                  <a:pt x="1475276" y="461853"/>
                </a:lnTo>
                <a:lnTo>
                  <a:pt x="1492927" y="505566"/>
                </a:lnTo>
                <a:lnTo>
                  <a:pt x="1508106" y="550570"/>
                </a:lnTo>
                <a:lnTo>
                  <a:pt x="1520724" y="596773"/>
                </a:lnTo>
                <a:lnTo>
                  <a:pt x="1530692" y="644082"/>
                </a:lnTo>
                <a:lnTo>
                  <a:pt x="1537922" y="692405"/>
                </a:lnTo>
                <a:lnTo>
                  <a:pt x="1542324" y="741647"/>
                </a:lnTo>
                <a:lnTo>
                  <a:pt x="1543812" y="791718"/>
                </a:lnTo>
                <a:lnTo>
                  <a:pt x="1542324" y="841788"/>
                </a:lnTo>
                <a:lnTo>
                  <a:pt x="1537922" y="891030"/>
                </a:lnTo>
                <a:lnTo>
                  <a:pt x="1530692" y="939353"/>
                </a:lnTo>
                <a:lnTo>
                  <a:pt x="1520724" y="986662"/>
                </a:lnTo>
                <a:lnTo>
                  <a:pt x="1508106" y="1032865"/>
                </a:lnTo>
                <a:lnTo>
                  <a:pt x="1492927" y="1077869"/>
                </a:lnTo>
                <a:lnTo>
                  <a:pt x="1475276" y="1121582"/>
                </a:lnTo>
                <a:lnTo>
                  <a:pt x="1455241" y="1163911"/>
                </a:lnTo>
                <a:lnTo>
                  <a:pt x="1432910" y="1204764"/>
                </a:lnTo>
                <a:lnTo>
                  <a:pt x="1408372" y="1244046"/>
                </a:lnTo>
                <a:lnTo>
                  <a:pt x="1381716" y="1281667"/>
                </a:lnTo>
                <a:lnTo>
                  <a:pt x="1353030" y="1317532"/>
                </a:lnTo>
                <a:lnTo>
                  <a:pt x="1322403" y="1351549"/>
                </a:lnTo>
                <a:lnTo>
                  <a:pt x="1289923" y="1383626"/>
                </a:lnTo>
                <a:lnTo>
                  <a:pt x="1255680" y="1413670"/>
                </a:lnTo>
                <a:lnTo>
                  <a:pt x="1219761" y="1441588"/>
                </a:lnTo>
                <a:lnTo>
                  <a:pt x="1182255" y="1467287"/>
                </a:lnTo>
                <a:lnTo>
                  <a:pt x="1143251" y="1490675"/>
                </a:lnTo>
                <a:lnTo>
                  <a:pt x="1102837" y="1511658"/>
                </a:lnTo>
                <a:lnTo>
                  <a:pt x="1061102" y="1530145"/>
                </a:lnTo>
                <a:lnTo>
                  <a:pt x="1018134" y="1546042"/>
                </a:lnTo>
                <a:lnTo>
                  <a:pt x="974022" y="1559256"/>
                </a:lnTo>
                <a:lnTo>
                  <a:pt x="928855" y="1569696"/>
                </a:lnTo>
                <a:lnTo>
                  <a:pt x="882722" y="1577267"/>
                </a:lnTo>
                <a:lnTo>
                  <a:pt x="835709" y="1581878"/>
                </a:lnTo>
                <a:lnTo>
                  <a:pt x="787908" y="1583436"/>
                </a:lnTo>
                <a:lnTo>
                  <a:pt x="740106" y="1581878"/>
                </a:lnTo>
                <a:lnTo>
                  <a:pt x="693093" y="1577267"/>
                </a:lnTo>
                <a:lnTo>
                  <a:pt x="646960" y="1569696"/>
                </a:lnTo>
                <a:lnTo>
                  <a:pt x="601793" y="1559256"/>
                </a:lnTo>
                <a:lnTo>
                  <a:pt x="557681" y="1546042"/>
                </a:lnTo>
                <a:lnTo>
                  <a:pt x="514713" y="1530145"/>
                </a:lnTo>
                <a:lnTo>
                  <a:pt x="472978" y="1511658"/>
                </a:lnTo>
                <a:lnTo>
                  <a:pt x="432564" y="1490675"/>
                </a:lnTo>
                <a:lnTo>
                  <a:pt x="393560" y="1467287"/>
                </a:lnTo>
                <a:lnTo>
                  <a:pt x="356054" y="1441588"/>
                </a:lnTo>
                <a:lnTo>
                  <a:pt x="320135" y="1413670"/>
                </a:lnTo>
                <a:lnTo>
                  <a:pt x="285892" y="1383626"/>
                </a:lnTo>
                <a:lnTo>
                  <a:pt x="253412" y="1351549"/>
                </a:lnTo>
                <a:lnTo>
                  <a:pt x="222785" y="1317532"/>
                </a:lnTo>
                <a:lnTo>
                  <a:pt x="194099" y="1281667"/>
                </a:lnTo>
                <a:lnTo>
                  <a:pt x="167443" y="1244046"/>
                </a:lnTo>
                <a:lnTo>
                  <a:pt x="142905" y="1204764"/>
                </a:lnTo>
                <a:lnTo>
                  <a:pt x="120574" y="1163911"/>
                </a:lnTo>
                <a:lnTo>
                  <a:pt x="100539" y="1121582"/>
                </a:lnTo>
                <a:lnTo>
                  <a:pt x="82888" y="1077869"/>
                </a:lnTo>
                <a:lnTo>
                  <a:pt x="67709" y="1032865"/>
                </a:lnTo>
                <a:lnTo>
                  <a:pt x="55091" y="986662"/>
                </a:lnTo>
                <a:lnTo>
                  <a:pt x="45123" y="939353"/>
                </a:lnTo>
                <a:lnTo>
                  <a:pt x="37893" y="891030"/>
                </a:lnTo>
                <a:lnTo>
                  <a:pt x="33491" y="841788"/>
                </a:lnTo>
                <a:lnTo>
                  <a:pt x="32003" y="791718"/>
                </a:lnTo>
                <a:close/>
              </a:path>
            </a:pathLst>
          </a:custGeom>
          <a:ln w="25908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59" y="1175003"/>
            <a:ext cx="347471" cy="347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615" y="1137665"/>
            <a:ext cx="7400290" cy="253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조숙 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 저단백</a:t>
            </a:r>
            <a:r>
              <a:rPr kumimoji="0" sz="2400" b="1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4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과자용</a:t>
            </a:r>
            <a:r>
              <a:rPr kumimoji="0" sz="2400" b="1" i="0" u="none" strike="noStrike" kern="1200" cap="none" spc="4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‘</a:t>
            </a:r>
            <a:r>
              <a:rPr kumimoji="0" sz="2400" b="1" i="0" u="none" strike="noStrike" kern="1200" cap="none" spc="4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고소</a:t>
            </a:r>
            <a:r>
              <a:rPr kumimoji="0" sz="2400" b="1" i="0" u="none" strike="noStrike" kern="1200" cap="none" spc="4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육성년도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2010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숙기가</a:t>
            </a:r>
            <a:r>
              <a:rPr kumimoji="0" sz="17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빠르고,</a:t>
            </a:r>
            <a:r>
              <a:rPr kumimoji="0" sz="17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답리작</a:t>
            </a:r>
            <a:r>
              <a:rPr kumimoji="0" sz="1700" b="1" i="0" u="none" strike="noStrike" kern="1200" cap="none" spc="-1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적응</a:t>
            </a:r>
            <a:r>
              <a:rPr kumimoji="0" sz="1700" b="1" i="0" u="none" strike="noStrike" kern="1200" cap="none" spc="-1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다수성임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적립계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이며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수발아와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도복에</a:t>
            </a:r>
            <a:r>
              <a:rPr kumimoji="0" sz="1700" b="1" i="0" u="none" strike="noStrike" kern="1200" cap="none" spc="-409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강함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수량성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561kg/10a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단백질</a:t>
            </a:r>
            <a:r>
              <a:rPr kumimoji="0" lang="en-US" sz="17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함량과</a:t>
            </a:r>
            <a:r>
              <a:rPr kumimoji="0" sz="17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침전가가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금강밀보다</a:t>
            </a:r>
            <a:r>
              <a:rPr kumimoji="0" sz="1700" b="1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낮음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과자직경이</a:t>
            </a:r>
            <a:r>
              <a:rPr kumimoji="0" sz="17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크고,</a:t>
            </a:r>
            <a:r>
              <a:rPr kumimoji="0" sz="17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균열등급이</a:t>
            </a:r>
            <a:r>
              <a:rPr kumimoji="0" sz="17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높아</a:t>
            </a:r>
            <a:r>
              <a:rPr kumimoji="0" sz="17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과자적성</a:t>
            </a:r>
            <a:r>
              <a:rPr kumimoji="0" sz="17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우수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9630" y="5157190"/>
            <a:ext cx="3564890" cy="536575"/>
            <a:chOff x="1619630" y="5157190"/>
            <a:chExt cx="3564890" cy="536575"/>
          </a:xfrm>
        </p:grpSpPr>
        <p:sp>
          <p:nvSpPr>
            <p:cNvPr id="5" name="object 5"/>
            <p:cNvSpPr/>
            <p:nvPr/>
          </p:nvSpPr>
          <p:spPr>
            <a:xfrm>
              <a:off x="1619631" y="5157190"/>
              <a:ext cx="3564890" cy="536575"/>
            </a:xfrm>
            <a:custGeom>
              <a:avLst/>
              <a:gdLst/>
              <a:ahLst/>
              <a:cxnLst/>
              <a:rect l="l" t="t" r="r" b="b"/>
              <a:pathLst>
                <a:path w="3564890" h="536575">
                  <a:moveTo>
                    <a:pt x="1188135" y="0"/>
                  </a:moveTo>
                  <a:lnTo>
                    <a:pt x="0" y="0"/>
                  </a:lnTo>
                  <a:lnTo>
                    <a:pt x="0" y="536168"/>
                  </a:lnTo>
                  <a:lnTo>
                    <a:pt x="1188135" y="536168"/>
                  </a:lnTo>
                  <a:lnTo>
                    <a:pt x="1188135" y="0"/>
                  </a:lnTo>
                  <a:close/>
                </a:path>
                <a:path w="3564890" h="536575">
                  <a:moveTo>
                    <a:pt x="3564420" y="0"/>
                  </a:moveTo>
                  <a:lnTo>
                    <a:pt x="2376347" y="0"/>
                  </a:lnTo>
                  <a:lnTo>
                    <a:pt x="1188212" y="0"/>
                  </a:lnTo>
                  <a:lnTo>
                    <a:pt x="1188212" y="536168"/>
                  </a:lnTo>
                  <a:lnTo>
                    <a:pt x="2376297" y="536168"/>
                  </a:lnTo>
                  <a:lnTo>
                    <a:pt x="3564420" y="536168"/>
                  </a:lnTo>
                  <a:lnTo>
                    <a:pt x="356442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49416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337628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525967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25195" y="5150865"/>
          <a:ext cx="8316592" cy="1368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6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71170" marR="231140" indent="-2349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수발아율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4083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회분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805" marR="318135" indent="-1447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단백질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5770" marR="318135" indent="-1193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침전가  </a:t>
                      </a:r>
                      <a:r>
                        <a:rPr sz="1400" spc="-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(ml)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93700" marR="230504" indent="-1574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과자직경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(mm)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75920" marR="229235" indent="-13906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균열등급  </a:t>
                      </a:r>
                      <a:r>
                        <a:rPr sz="1400" spc="-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(1~5)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고소밀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5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4.0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0.33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55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9.8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5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88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534035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금강밀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29.8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0.46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12.6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50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5" dirty="0">
                          <a:latin typeface="Gulim"/>
                          <a:cs typeface="Gulim"/>
                        </a:rPr>
                        <a:t>79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534035" algn="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25195" y="3782695"/>
          <a:ext cx="8316592" cy="1436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8770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출수기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9405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성숙기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15290" marR="4083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간장   </a:t>
                      </a:r>
                      <a:r>
                        <a:rPr sz="1400" spc="-1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㎝</a:t>
                      </a:r>
                      <a:r>
                        <a:rPr sz="1400" spc="-12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53390" marR="265430" indent="-1784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1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수립수  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(개)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90220" marR="318135" indent="-1631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천립중  </a:t>
                      </a:r>
                      <a:r>
                        <a:rPr sz="1400" spc="-9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(g)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44475" indent="730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수량성  (k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g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/10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a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고소밀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4.25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  <a:tabLst>
                          <a:tab pos="343535" algn="l"/>
                        </a:tabLst>
                      </a:pPr>
                      <a:r>
                        <a:rPr sz="1400" spc="-8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6.	</a:t>
                      </a:r>
                      <a:r>
                        <a:rPr sz="1400" spc="1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42.5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561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금강밀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4.25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0"/>
                        </a:spcBef>
                        <a:tabLst>
                          <a:tab pos="343535" algn="l"/>
                        </a:tabLst>
                      </a:pPr>
                      <a:r>
                        <a:rPr sz="1400" spc="-85" dirty="0">
                          <a:latin typeface="Gulim"/>
                          <a:cs typeface="Gulim"/>
                        </a:rPr>
                        <a:t>6.	</a:t>
                      </a:r>
                      <a:r>
                        <a:rPr sz="1400" spc="15" dirty="0">
                          <a:latin typeface="Gulim"/>
                          <a:cs typeface="Gulim"/>
                        </a:rPr>
                        <a:t>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84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30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46.7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524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7523988" y="1124711"/>
            <a:ext cx="1440179" cy="1440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8431" y="1798320"/>
            <a:ext cx="265176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41135" y="1053083"/>
            <a:ext cx="1266443" cy="1028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6858" y="5013197"/>
            <a:ext cx="1511935" cy="1584960"/>
          </a:xfrm>
          <a:custGeom>
            <a:avLst/>
            <a:gdLst/>
            <a:ahLst/>
            <a:cxnLst/>
            <a:rect l="l" t="t" r="r" b="b"/>
            <a:pathLst>
              <a:path w="1511935" h="1584959">
                <a:moveTo>
                  <a:pt x="0" y="792479"/>
                </a:moveTo>
                <a:lnTo>
                  <a:pt x="1487" y="742365"/>
                </a:lnTo>
                <a:lnTo>
                  <a:pt x="5889" y="693079"/>
                </a:lnTo>
                <a:lnTo>
                  <a:pt x="13119" y="644713"/>
                </a:lnTo>
                <a:lnTo>
                  <a:pt x="23087" y="597361"/>
                </a:lnTo>
                <a:lnTo>
                  <a:pt x="35705" y="551115"/>
                </a:lnTo>
                <a:lnTo>
                  <a:pt x="50884" y="506069"/>
                </a:lnTo>
                <a:lnTo>
                  <a:pt x="68535" y="462314"/>
                </a:lnTo>
                <a:lnTo>
                  <a:pt x="88570" y="419945"/>
                </a:lnTo>
                <a:lnTo>
                  <a:pt x="110901" y="379054"/>
                </a:lnTo>
                <a:lnTo>
                  <a:pt x="135439" y="339733"/>
                </a:lnTo>
                <a:lnTo>
                  <a:pt x="162095" y="302076"/>
                </a:lnTo>
                <a:lnTo>
                  <a:pt x="190781" y="266175"/>
                </a:lnTo>
                <a:lnTo>
                  <a:pt x="221408" y="232124"/>
                </a:lnTo>
                <a:lnTo>
                  <a:pt x="253888" y="200015"/>
                </a:lnTo>
                <a:lnTo>
                  <a:pt x="288131" y="169941"/>
                </a:lnTo>
                <a:lnTo>
                  <a:pt x="324050" y="141994"/>
                </a:lnTo>
                <a:lnTo>
                  <a:pt x="361556" y="116269"/>
                </a:lnTo>
                <a:lnTo>
                  <a:pt x="400560" y="92857"/>
                </a:lnTo>
                <a:lnTo>
                  <a:pt x="440974" y="71852"/>
                </a:lnTo>
                <a:lnTo>
                  <a:pt x="482709" y="53346"/>
                </a:lnTo>
                <a:lnTo>
                  <a:pt x="525677" y="37433"/>
                </a:lnTo>
                <a:lnTo>
                  <a:pt x="569789" y="24205"/>
                </a:lnTo>
                <a:lnTo>
                  <a:pt x="614956" y="13754"/>
                </a:lnTo>
                <a:lnTo>
                  <a:pt x="661089" y="6175"/>
                </a:lnTo>
                <a:lnTo>
                  <a:pt x="708102" y="1559"/>
                </a:lnTo>
                <a:lnTo>
                  <a:pt x="755903" y="0"/>
                </a:lnTo>
                <a:lnTo>
                  <a:pt x="803705" y="1559"/>
                </a:lnTo>
                <a:lnTo>
                  <a:pt x="850718" y="6175"/>
                </a:lnTo>
                <a:lnTo>
                  <a:pt x="896851" y="13754"/>
                </a:lnTo>
                <a:lnTo>
                  <a:pt x="942018" y="24205"/>
                </a:lnTo>
                <a:lnTo>
                  <a:pt x="986130" y="37433"/>
                </a:lnTo>
                <a:lnTo>
                  <a:pt x="1029098" y="53346"/>
                </a:lnTo>
                <a:lnTo>
                  <a:pt x="1070833" y="71852"/>
                </a:lnTo>
                <a:lnTo>
                  <a:pt x="1111247" y="92857"/>
                </a:lnTo>
                <a:lnTo>
                  <a:pt x="1150251" y="116269"/>
                </a:lnTo>
                <a:lnTo>
                  <a:pt x="1187757" y="141994"/>
                </a:lnTo>
                <a:lnTo>
                  <a:pt x="1223676" y="169941"/>
                </a:lnTo>
                <a:lnTo>
                  <a:pt x="1257919" y="200015"/>
                </a:lnTo>
                <a:lnTo>
                  <a:pt x="1290399" y="232124"/>
                </a:lnTo>
                <a:lnTo>
                  <a:pt x="1321026" y="266175"/>
                </a:lnTo>
                <a:lnTo>
                  <a:pt x="1349712" y="302076"/>
                </a:lnTo>
                <a:lnTo>
                  <a:pt x="1376368" y="339733"/>
                </a:lnTo>
                <a:lnTo>
                  <a:pt x="1400906" y="379054"/>
                </a:lnTo>
                <a:lnTo>
                  <a:pt x="1423237" y="419945"/>
                </a:lnTo>
                <a:lnTo>
                  <a:pt x="1443272" y="462314"/>
                </a:lnTo>
                <a:lnTo>
                  <a:pt x="1460923" y="506069"/>
                </a:lnTo>
                <a:lnTo>
                  <a:pt x="1476102" y="551115"/>
                </a:lnTo>
                <a:lnTo>
                  <a:pt x="1488720" y="597361"/>
                </a:lnTo>
                <a:lnTo>
                  <a:pt x="1498688" y="644713"/>
                </a:lnTo>
                <a:lnTo>
                  <a:pt x="1505918" y="693079"/>
                </a:lnTo>
                <a:lnTo>
                  <a:pt x="1510320" y="742365"/>
                </a:lnTo>
                <a:lnTo>
                  <a:pt x="1511807" y="792479"/>
                </a:lnTo>
                <a:lnTo>
                  <a:pt x="1510320" y="842598"/>
                </a:lnTo>
                <a:lnTo>
                  <a:pt x="1505918" y="891888"/>
                </a:lnTo>
                <a:lnTo>
                  <a:pt x="1498688" y="940256"/>
                </a:lnTo>
                <a:lnTo>
                  <a:pt x="1488720" y="987611"/>
                </a:lnTo>
                <a:lnTo>
                  <a:pt x="1476102" y="1033858"/>
                </a:lnTo>
                <a:lnTo>
                  <a:pt x="1460923" y="1078906"/>
                </a:lnTo>
                <a:lnTo>
                  <a:pt x="1443272" y="1122661"/>
                </a:lnTo>
                <a:lnTo>
                  <a:pt x="1423237" y="1165031"/>
                </a:lnTo>
                <a:lnTo>
                  <a:pt x="1400906" y="1205922"/>
                </a:lnTo>
                <a:lnTo>
                  <a:pt x="1376368" y="1245243"/>
                </a:lnTo>
                <a:lnTo>
                  <a:pt x="1349712" y="1282899"/>
                </a:lnTo>
                <a:lnTo>
                  <a:pt x="1321026" y="1318799"/>
                </a:lnTo>
                <a:lnTo>
                  <a:pt x="1290399" y="1352850"/>
                </a:lnTo>
                <a:lnTo>
                  <a:pt x="1257919" y="1384957"/>
                </a:lnTo>
                <a:lnTo>
                  <a:pt x="1223676" y="1415030"/>
                </a:lnTo>
                <a:lnTo>
                  <a:pt x="1187757" y="1442975"/>
                </a:lnTo>
                <a:lnTo>
                  <a:pt x="1150251" y="1468699"/>
                </a:lnTo>
                <a:lnTo>
                  <a:pt x="1111247" y="1492109"/>
                </a:lnTo>
                <a:lnTo>
                  <a:pt x="1070833" y="1513113"/>
                </a:lnTo>
                <a:lnTo>
                  <a:pt x="1029098" y="1531617"/>
                </a:lnTo>
                <a:lnTo>
                  <a:pt x="986130" y="1547529"/>
                </a:lnTo>
                <a:lnTo>
                  <a:pt x="942018" y="1560757"/>
                </a:lnTo>
                <a:lnTo>
                  <a:pt x="896851" y="1571206"/>
                </a:lnTo>
                <a:lnTo>
                  <a:pt x="850718" y="1578785"/>
                </a:lnTo>
                <a:lnTo>
                  <a:pt x="803705" y="1583400"/>
                </a:lnTo>
                <a:lnTo>
                  <a:pt x="755903" y="1584959"/>
                </a:lnTo>
                <a:lnTo>
                  <a:pt x="708102" y="1583400"/>
                </a:lnTo>
                <a:lnTo>
                  <a:pt x="661089" y="1578785"/>
                </a:lnTo>
                <a:lnTo>
                  <a:pt x="614956" y="1571206"/>
                </a:lnTo>
                <a:lnTo>
                  <a:pt x="569789" y="1560757"/>
                </a:lnTo>
                <a:lnTo>
                  <a:pt x="525677" y="1547529"/>
                </a:lnTo>
                <a:lnTo>
                  <a:pt x="482709" y="1531617"/>
                </a:lnTo>
                <a:lnTo>
                  <a:pt x="440974" y="1513113"/>
                </a:lnTo>
                <a:lnTo>
                  <a:pt x="400560" y="1492109"/>
                </a:lnTo>
                <a:lnTo>
                  <a:pt x="361556" y="1468699"/>
                </a:lnTo>
                <a:lnTo>
                  <a:pt x="324050" y="1442975"/>
                </a:lnTo>
                <a:lnTo>
                  <a:pt x="288131" y="1415030"/>
                </a:lnTo>
                <a:lnTo>
                  <a:pt x="253888" y="1384957"/>
                </a:lnTo>
                <a:lnTo>
                  <a:pt x="221408" y="1352850"/>
                </a:lnTo>
                <a:lnTo>
                  <a:pt x="190781" y="1318799"/>
                </a:lnTo>
                <a:lnTo>
                  <a:pt x="162095" y="1282899"/>
                </a:lnTo>
                <a:lnTo>
                  <a:pt x="135439" y="1245243"/>
                </a:lnTo>
                <a:lnTo>
                  <a:pt x="110901" y="1205922"/>
                </a:lnTo>
                <a:lnTo>
                  <a:pt x="88570" y="1165031"/>
                </a:lnTo>
                <a:lnTo>
                  <a:pt x="68535" y="1122661"/>
                </a:lnTo>
                <a:lnTo>
                  <a:pt x="50884" y="1078906"/>
                </a:lnTo>
                <a:lnTo>
                  <a:pt x="35705" y="1033858"/>
                </a:lnTo>
                <a:lnTo>
                  <a:pt x="23087" y="987611"/>
                </a:lnTo>
                <a:lnTo>
                  <a:pt x="13119" y="940256"/>
                </a:lnTo>
                <a:lnTo>
                  <a:pt x="5889" y="891888"/>
                </a:lnTo>
                <a:lnTo>
                  <a:pt x="1487" y="842598"/>
                </a:lnTo>
                <a:lnTo>
                  <a:pt x="0" y="792479"/>
                </a:lnTo>
                <a:close/>
              </a:path>
            </a:pathLst>
          </a:custGeom>
          <a:ln w="25908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56197" y="3583685"/>
            <a:ext cx="2737485" cy="3014980"/>
          </a:xfrm>
          <a:custGeom>
            <a:avLst/>
            <a:gdLst/>
            <a:ahLst/>
            <a:cxnLst/>
            <a:rect l="l" t="t" r="r" b="b"/>
            <a:pathLst>
              <a:path w="2737484" h="3014979">
                <a:moveTo>
                  <a:pt x="1211579" y="792480"/>
                </a:moveTo>
                <a:lnTo>
                  <a:pt x="1213068" y="742365"/>
                </a:lnTo>
                <a:lnTo>
                  <a:pt x="1217474" y="693079"/>
                </a:lnTo>
                <a:lnTo>
                  <a:pt x="1224709" y="644713"/>
                </a:lnTo>
                <a:lnTo>
                  <a:pt x="1234685" y="597361"/>
                </a:lnTo>
                <a:lnTo>
                  <a:pt x="1247313" y="551115"/>
                </a:lnTo>
                <a:lnTo>
                  <a:pt x="1262504" y="506069"/>
                </a:lnTo>
                <a:lnTo>
                  <a:pt x="1280170" y="462314"/>
                </a:lnTo>
                <a:lnTo>
                  <a:pt x="1300223" y="419945"/>
                </a:lnTo>
                <a:lnTo>
                  <a:pt x="1322573" y="379054"/>
                </a:lnTo>
                <a:lnTo>
                  <a:pt x="1347132" y="339733"/>
                </a:lnTo>
                <a:lnTo>
                  <a:pt x="1373812" y="302076"/>
                </a:lnTo>
                <a:lnTo>
                  <a:pt x="1402523" y="266175"/>
                </a:lnTo>
                <a:lnTo>
                  <a:pt x="1433179" y="232124"/>
                </a:lnTo>
                <a:lnTo>
                  <a:pt x="1465689" y="200015"/>
                </a:lnTo>
                <a:lnTo>
                  <a:pt x="1499965" y="169941"/>
                </a:lnTo>
                <a:lnTo>
                  <a:pt x="1535919" y="141994"/>
                </a:lnTo>
                <a:lnTo>
                  <a:pt x="1573462" y="116269"/>
                </a:lnTo>
                <a:lnTo>
                  <a:pt x="1612506" y="92857"/>
                </a:lnTo>
                <a:lnTo>
                  <a:pt x="1652961" y="71852"/>
                </a:lnTo>
                <a:lnTo>
                  <a:pt x="1694740" y="53346"/>
                </a:lnTo>
                <a:lnTo>
                  <a:pt x="1737754" y="37433"/>
                </a:lnTo>
                <a:lnTo>
                  <a:pt x="1781914" y="24205"/>
                </a:lnTo>
                <a:lnTo>
                  <a:pt x="1827132" y="13754"/>
                </a:lnTo>
                <a:lnTo>
                  <a:pt x="1873319" y="6175"/>
                </a:lnTo>
                <a:lnTo>
                  <a:pt x="1920386" y="1559"/>
                </a:lnTo>
                <a:lnTo>
                  <a:pt x="1968246" y="0"/>
                </a:lnTo>
                <a:lnTo>
                  <a:pt x="2016105" y="1559"/>
                </a:lnTo>
                <a:lnTo>
                  <a:pt x="2063172" y="6175"/>
                </a:lnTo>
                <a:lnTo>
                  <a:pt x="2109359" y="13754"/>
                </a:lnTo>
                <a:lnTo>
                  <a:pt x="2154577" y="24205"/>
                </a:lnTo>
                <a:lnTo>
                  <a:pt x="2198737" y="37433"/>
                </a:lnTo>
                <a:lnTo>
                  <a:pt x="2241751" y="53346"/>
                </a:lnTo>
                <a:lnTo>
                  <a:pt x="2283530" y="71852"/>
                </a:lnTo>
                <a:lnTo>
                  <a:pt x="2323985" y="92857"/>
                </a:lnTo>
                <a:lnTo>
                  <a:pt x="2363029" y="116269"/>
                </a:lnTo>
                <a:lnTo>
                  <a:pt x="2400572" y="141994"/>
                </a:lnTo>
                <a:lnTo>
                  <a:pt x="2436526" y="169941"/>
                </a:lnTo>
                <a:lnTo>
                  <a:pt x="2470802" y="200015"/>
                </a:lnTo>
                <a:lnTo>
                  <a:pt x="2503312" y="232124"/>
                </a:lnTo>
                <a:lnTo>
                  <a:pt x="2533968" y="266175"/>
                </a:lnTo>
                <a:lnTo>
                  <a:pt x="2562679" y="302076"/>
                </a:lnTo>
                <a:lnTo>
                  <a:pt x="2589359" y="339733"/>
                </a:lnTo>
                <a:lnTo>
                  <a:pt x="2613918" y="379054"/>
                </a:lnTo>
                <a:lnTo>
                  <a:pt x="2636268" y="419945"/>
                </a:lnTo>
                <a:lnTo>
                  <a:pt x="2656321" y="462314"/>
                </a:lnTo>
                <a:lnTo>
                  <a:pt x="2673987" y="506069"/>
                </a:lnTo>
                <a:lnTo>
                  <a:pt x="2689178" y="551115"/>
                </a:lnTo>
                <a:lnTo>
                  <a:pt x="2701806" y="597361"/>
                </a:lnTo>
                <a:lnTo>
                  <a:pt x="2711782" y="644713"/>
                </a:lnTo>
                <a:lnTo>
                  <a:pt x="2719017" y="693079"/>
                </a:lnTo>
                <a:lnTo>
                  <a:pt x="2723423" y="742365"/>
                </a:lnTo>
                <a:lnTo>
                  <a:pt x="2724911" y="792480"/>
                </a:lnTo>
                <a:lnTo>
                  <a:pt x="2723423" y="842594"/>
                </a:lnTo>
                <a:lnTo>
                  <a:pt x="2719017" y="891880"/>
                </a:lnTo>
                <a:lnTo>
                  <a:pt x="2711782" y="940246"/>
                </a:lnTo>
                <a:lnTo>
                  <a:pt x="2701806" y="987598"/>
                </a:lnTo>
                <a:lnTo>
                  <a:pt x="2689178" y="1033844"/>
                </a:lnTo>
                <a:lnTo>
                  <a:pt x="2673987" y="1078890"/>
                </a:lnTo>
                <a:lnTo>
                  <a:pt x="2656321" y="1122645"/>
                </a:lnTo>
                <a:lnTo>
                  <a:pt x="2636268" y="1165014"/>
                </a:lnTo>
                <a:lnTo>
                  <a:pt x="2613918" y="1205905"/>
                </a:lnTo>
                <a:lnTo>
                  <a:pt x="2589359" y="1245226"/>
                </a:lnTo>
                <a:lnTo>
                  <a:pt x="2562679" y="1282883"/>
                </a:lnTo>
                <a:lnTo>
                  <a:pt x="2533968" y="1318784"/>
                </a:lnTo>
                <a:lnTo>
                  <a:pt x="2503312" y="1352835"/>
                </a:lnTo>
                <a:lnTo>
                  <a:pt x="2470802" y="1384944"/>
                </a:lnTo>
                <a:lnTo>
                  <a:pt x="2436526" y="1415018"/>
                </a:lnTo>
                <a:lnTo>
                  <a:pt x="2400572" y="1442965"/>
                </a:lnTo>
                <a:lnTo>
                  <a:pt x="2363029" y="1468690"/>
                </a:lnTo>
                <a:lnTo>
                  <a:pt x="2323985" y="1492102"/>
                </a:lnTo>
                <a:lnTo>
                  <a:pt x="2283530" y="1513107"/>
                </a:lnTo>
                <a:lnTo>
                  <a:pt x="2241751" y="1531613"/>
                </a:lnTo>
                <a:lnTo>
                  <a:pt x="2198737" y="1547526"/>
                </a:lnTo>
                <a:lnTo>
                  <a:pt x="2154577" y="1560754"/>
                </a:lnTo>
                <a:lnTo>
                  <a:pt x="2109359" y="1571205"/>
                </a:lnTo>
                <a:lnTo>
                  <a:pt x="2063172" y="1578784"/>
                </a:lnTo>
                <a:lnTo>
                  <a:pt x="2016105" y="1583400"/>
                </a:lnTo>
                <a:lnTo>
                  <a:pt x="1968246" y="1584959"/>
                </a:lnTo>
                <a:lnTo>
                  <a:pt x="1920386" y="1583400"/>
                </a:lnTo>
                <a:lnTo>
                  <a:pt x="1873319" y="1578784"/>
                </a:lnTo>
                <a:lnTo>
                  <a:pt x="1827132" y="1571205"/>
                </a:lnTo>
                <a:lnTo>
                  <a:pt x="1781914" y="1560754"/>
                </a:lnTo>
                <a:lnTo>
                  <a:pt x="1737754" y="1547526"/>
                </a:lnTo>
                <a:lnTo>
                  <a:pt x="1694740" y="1531613"/>
                </a:lnTo>
                <a:lnTo>
                  <a:pt x="1652961" y="1513107"/>
                </a:lnTo>
                <a:lnTo>
                  <a:pt x="1612506" y="1492102"/>
                </a:lnTo>
                <a:lnTo>
                  <a:pt x="1573462" y="1468690"/>
                </a:lnTo>
                <a:lnTo>
                  <a:pt x="1535919" y="1442965"/>
                </a:lnTo>
                <a:lnTo>
                  <a:pt x="1499965" y="1415018"/>
                </a:lnTo>
                <a:lnTo>
                  <a:pt x="1465689" y="1384944"/>
                </a:lnTo>
                <a:lnTo>
                  <a:pt x="1433179" y="1352835"/>
                </a:lnTo>
                <a:lnTo>
                  <a:pt x="1402523" y="1318784"/>
                </a:lnTo>
                <a:lnTo>
                  <a:pt x="1373812" y="1282883"/>
                </a:lnTo>
                <a:lnTo>
                  <a:pt x="1347132" y="1245226"/>
                </a:lnTo>
                <a:lnTo>
                  <a:pt x="1322573" y="1205905"/>
                </a:lnTo>
                <a:lnTo>
                  <a:pt x="1300223" y="1165014"/>
                </a:lnTo>
                <a:lnTo>
                  <a:pt x="1280170" y="1122645"/>
                </a:lnTo>
                <a:lnTo>
                  <a:pt x="1262504" y="1078890"/>
                </a:lnTo>
                <a:lnTo>
                  <a:pt x="1247313" y="1033844"/>
                </a:lnTo>
                <a:lnTo>
                  <a:pt x="1234685" y="987598"/>
                </a:lnTo>
                <a:lnTo>
                  <a:pt x="1224709" y="940246"/>
                </a:lnTo>
                <a:lnTo>
                  <a:pt x="1217474" y="891880"/>
                </a:lnTo>
                <a:lnTo>
                  <a:pt x="1213068" y="842594"/>
                </a:lnTo>
                <a:lnTo>
                  <a:pt x="1211579" y="792480"/>
                </a:lnTo>
                <a:close/>
              </a:path>
              <a:path w="2737484" h="3014979">
                <a:moveTo>
                  <a:pt x="0" y="2221991"/>
                </a:moveTo>
                <a:lnTo>
                  <a:pt x="1488" y="2171877"/>
                </a:lnTo>
                <a:lnTo>
                  <a:pt x="5894" y="2122591"/>
                </a:lnTo>
                <a:lnTo>
                  <a:pt x="13129" y="2074225"/>
                </a:lnTo>
                <a:lnTo>
                  <a:pt x="23105" y="2026873"/>
                </a:lnTo>
                <a:lnTo>
                  <a:pt x="35733" y="1980627"/>
                </a:lnTo>
                <a:lnTo>
                  <a:pt x="50924" y="1935581"/>
                </a:lnTo>
                <a:lnTo>
                  <a:pt x="68590" y="1891826"/>
                </a:lnTo>
                <a:lnTo>
                  <a:pt x="88643" y="1849457"/>
                </a:lnTo>
                <a:lnTo>
                  <a:pt x="110993" y="1808566"/>
                </a:lnTo>
                <a:lnTo>
                  <a:pt x="135552" y="1769245"/>
                </a:lnTo>
                <a:lnTo>
                  <a:pt x="162232" y="1731588"/>
                </a:lnTo>
                <a:lnTo>
                  <a:pt x="190943" y="1695687"/>
                </a:lnTo>
                <a:lnTo>
                  <a:pt x="221599" y="1661636"/>
                </a:lnTo>
                <a:lnTo>
                  <a:pt x="254109" y="1629527"/>
                </a:lnTo>
                <a:lnTo>
                  <a:pt x="288385" y="1599453"/>
                </a:lnTo>
                <a:lnTo>
                  <a:pt x="324339" y="1571506"/>
                </a:lnTo>
                <a:lnTo>
                  <a:pt x="361882" y="1545781"/>
                </a:lnTo>
                <a:lnTo>
                  <a:pt x="400926" y="1522369"/>
                </a:lnTo>
                <a:lnTo>
                  <a:pt x="441381" y="1501364"/>
                </a:lnTo>
                <a:lnTo>
                  <a:pt x="483160" y="1482858"/>
                </a:lnTo>
                <a:lnTo>
                  <a:pt x="526174" y="1466945"/>
                </a:lnTo>
                <a:lnTo>
                  <a:pt x="570334" y="1453717"/>
                </a:lnTo>
                <a:lnTo>
                  <a:pt x="615552" y="1443266"/>
                </a:lnTo>
                <a:lnTo>
                  <a:pt x="661739" y="1435687"/>
                </a:lnTo>
                <a:lnTo>
                  <a:pt x="708806" y="1431071"/>
                </a:lnTo>
                <a:lnTo>
                  <a:pt x="756666" y="1429512"/>
                </a:lnTo>
                <a:lnTo>
                  <a:pt x="804525" y="1431071"/>
                </a:lnTo>
                <a:lnTo>
                  <a:pt x="851592" y="1435687"/>
                </a:lnTo>
                <a:lnTo>
                  <a:pt x="897779" y="1443266"/>
                </a:lnTo>
                <a:lnTo>
                  <a:pt x="942997" y="1453717"/>
                </a:lnTo>
                <a:lnTo>
                  <a:pt x="987157" y="1466945"/>
                </a:lnTo>
                <a:lnTo>
                  <a:pt x="1030171" y="1482858"/>
                </a:lnTo>
                <a:lnTo>
                  <a:pt x="1071950" y="1501364"/>
                </a:lnTo>
                <a:lnTo>
                  <a:pt x="1112405" y="1522369"/>
                </a:lnTo>
                <a:lnTo>
                  <a:pt x="1151449" y="1545781"/>
                </a:lnTo>
                <a:lnTo>
                  <a:pt x="1188992" y="1571506"/>
                </a:lnTo>
                <a:lnTo>
                  <a:pt x="1224946" y="1599453"/>
                </a:lnTo>
                <a:lnTo>
                  <a:pt x="1259222" y="1629527"/>
                </a:lnTo>
                <a:lnTo>
                  <a:pt x="1291732" y="1661636"/>
                </a:lnTo>
                <a:lnTo>
                  <a:pt x="1322388" y="1695687"/>
                </a:lnTo>
                <a:lnTo>
                  <a:pt x="1351099" y="1731588"/>
                </a:lnTo>
                <a:lnTo>
                  <a:pt x="1377779" y="1769245"/>
                </a:lnTo>
                <a:lnTo>
                  <a:pt x="1402338" y="1808566"/>
                </a:lnTo>
                <a:lnTo>
                  <a:pt x="1424688" y="1849457"/>
                </a:lnTo>
                <a:lnTo>
                  <a:pt x="1444741" y="1891826"/>
                </a:lnTo>
                <a:lnTo>
                  <a:pt x="1462407" y="1935581"/>
                </a:lnTo>
                <a:lnTo>
                  <a:pt x="1477598" y="1980627"/>
                </a:lnTo>
                <a:lnTo>
                  <a:pt x="1490226" y="2026873"/>
                </a:lnTo>
                <a:lnTo>
                  <a:pt x="1500202" y="2074225"/>
                </a:lnTo>
                <a:lnTo>
                  <a:pt x="1507437" y="2122591"/>
                </a:lnTo>
                <a:lnTo>
                  <a:pt x="1511843" y="2171877"/>
                </a:lnTo>
                <a:lnTo>
                  <a:pt x="1513331" y="2221991"/>
                </a:lnTo>
                <a:lnTo>
                  <a:pt x="1511843" y="2272110"/>
                </a:lnTo>
                <a:lnTo>
                  <a:pt x="1507437" y="2321400"/>
                </a:lnTo>
                <a:lnTo>
                  <a:pt x="1500202" y="2369768"/>
                </a:lnTo>
                <a:lnTo>
                  <a:pt x="1490226" y="2417123"/>
                </a:lnTo>
                <a:lnTo>
                  <a:pt x="1477598" y="2463370"/>
                </a:lnTo>
                <a:lnTo>
                  <a:pt x="1462407" y="2508418"/>
                </a:lnTo>
                <a:lnTo>
                  <a:pt x="1444741" y="2552173"/>
                </a:lnTo>
                <a:lnTo>
                  <a:pt x="1424688" y="2594543"/>
                </a:lnTo>
                <a:lnTo>
                  <a:pt x="1402338" y="2635434"/>
                </a:lnTo>
                <a:lnTo>
                  <a:pt x="1377779" y="2674755"/>
                </a:lnTo>
                <a:lnTo>
                  <a:pt x="1351099" y="2712411"/>
                </a:lnTo>
                <a:lnTo>
                  <a:pt x="1322388" y="2748311"/>
                </a:lnTo>
                <a:lnTo>
                  <a:pt x="1291732" y="2782362"/>
                </a:lnTo>
                <a:lnTo>
                  <a:pt x="1259222" y="2814469"/>
                </a:lnTo>
                <a:lnTo>
                  <a:pt x="1224946" y="2844542"/>
                </a:lnTo>
                <a:lnTo>
                  <a:pt x="1188992" y="2872487"/>
                </a:lnTo>
                <a:lnTo>
                  <a:pt x="1151449" y="2898211"/>
                </a:lnTo>
                <a:lnTo>
                  <a:pt x="1112405" y="2921621"/>
                </a:lnTo>
                <a:lnTo>
                  <a:pt x="1071950" y="2942625"/>
                </a:lnTo>
                <a:lnTo>
                  <a:pt x="1030171" y="2961129"/>
                </a:lnTo>
                <a:lnTo>
                  <a:pt x="987157" y="2977041"/>
                </a:lnTo>
                <a:lnTo>
                  <a:pt x="942997" y="2990269"/>
                </a:lnTo>
                <a:lnTo>
                  <a:pt x="897779" y="3000718"/>
                </a:lnTo>
                <a:lnTo>
                  <a:pt x="851592" y="3008297"/>
                </a:lnTo>
                <a:lnTo>
                  <a:pt x="804525" y="3012912"/>
                </a:lnTo>
                <a:lnTo>
                  <a:pt x="756666" y="3014472"/>
                </a:lnTo>
                <a:lnTo>
                  <a:pt x="708806" y="3012912"/>
                </a:lnTo>
                <a:lnTo>
                  <a:pt x="661739" y="3008297"/>
                </a:lnTo>
                <a:lnTo>
                  <a:pt x="615552" y="3000718"/>
                </a:lnTo>
                <a:lnTo>
                  <a:pt x="570334" y="2990269"/>
                </a:lnTo>
                <a:lnTo>
                  <a:pt x="526174" y="2977041"/>
                </a:lnTo>
                <a:lnTo>
                  <a:pt x="483160" y="2961129"/>
                </a:lnTo>
                <a:lnTo>
                  <a:pt x="441381" y="2942625"/>
                </a:lnTo>
                <a:lnTo>
                  <a:pt x="400926" y="2921621"/>
                </a:lnTo>
                <a:lnTo>
                  <a:pt x="361882" y="2898211"/>
                </a:lnTo>
                <a:lnTo>
                  <a:pt x="324339" y="2872487"/>
                </a:lnTo>
                <a:lnTo>
                  <a:pt x="288385" y="2844542"/>
                </a:lnTo>
                <a:lnTo>
                  <a:pt x="254109" y="2814469"/>
                </a:lnTo>
                <a:lnTo>
                  <a:pt x="221599" y="2782362"/>
                </a:lnTo>
                <a:lnTo>
                  <a:pt x="190943" y="2748311"/>
                </a:lnTo>
                <a:lnTo>
                  <a:pt x="162232" y="2712411"/>
                </a:lnTo>
                <a:lnTo>
                  <a:pt x="135552" y="2674755"/>
                </a:lnTo>
                <a:lnTo>
                  <a:pt x="110993" y="2635434"/>
                </a:lnTo>
                <a:lnTo>
                  <a:pt x="88643" y="2594543"/>
                </a:lnTo>
                <a:lnTo>
                  <a:pt x="68590" y="2552173"/>
                </a:lnTo>
                <a:lnTo>
                  <a:pt x="50924" y="2508418"/>
                </a:lnTo>
                <a:lnTo>
                  <a:pt x="35733" y="2463370"/>
                </a:lnTo>
                <a:lnTo>
                  <a:pt x="23105" y="2417123"/>
                </a:lnTo>
                <a:lnTo>
                  <a:pt x="13129" y="2369768"/>
                </a:lnTo>
                <a:lnTo>
                  <a:pt x="5894" y="2321400"/>
                </a:lnTo>
                <a:lnTo>
                  <a:pt x="1488" y="2272110"/>
                </a:lnTo>
                <a:lnTo>
                  <a:pt x="0" y="2221991"/>
                </a:lnTo>
                <a:close/>
              </a:path>
              <a:path w="2737484" h="3014979">
                <a:moveTo>
                  <a:pt x="1225296" y="2221991"/>
                </a:moveTo>
                <a:lnTo>
                  <a:pt x="1226783" y="2171877"/>
                </a:lnTo>
                <a:lnTo>
                  <a:pt x="1231185" y="2122591"/>
                </a:lnTo>
                <a:lnTo>
                  <a:pt x="1238415" y="2074225"/>
                </a:lnTo>
                <a:lnTo>
                  <a:pt x="1248383" y="2026873"/>
                </a:lnTo>
                <a:lnTo>
                  <a:pt x="1261001" y="1980627"/>
                </a:lnTo>
                <a:lnTo>
                  <a:pt x="1276180" y="1935581"/>
                </a:lnTo>
                <a:lnTo>
                  <a:pt x="1293831" y="1891826"/>
                </a:lnTo>
                <a:lnTo>
                  <a:pt x="1313866" y="1849457"/>
                </a:lnTo>
                <a:lnTo>
                  <a:pt x="1336197" y="1808566"/>
                </a:lnTo>
                <a:lnTo>
                  <a:pt x="1360735" y="1769245"/>
                </a:lnTo>
                <a:lnTo>
                  <a:pt x="1387391" y="1731588"/>
                </a:lnTo>
                <a:lnTo>
                  <a:pt x="1416077" y="1695687"/>
                </a:lnTo>
                <a:lnTo>
                  <a:pt x="1446704" y="1661636"/>
                </a:lnTo>
                <a:lnTo>
                  <a:pt x="1479184" y="1629527"/>
                </a:lnTo>
                <a:lnTo>
                  <a:pt x="1513427" y="1599453"/>
                </a:lnTo>
                <a:lnTo>
                  <a:pt x="1549346" y="1571506"/>
                </a:lnTo>
                <a:lnTo>
                  <a:pt x="1586852" y="1545781"/>
                </a:lnTo>
                <a:lnTo>
                  <a:pt x="1625856" y="1522369"/>
                </a:lnTo>
                <a:lnTo>
                  <a:pt x="1666270" y="1501364"/>
                </a:lnTo>
                <a:lnTo>
                  <a:pt x="1708005" y="1482858"/>
                </a:lnTo>
                <a:lnTo>
                  <a:pt x="1750973" y="1466945"/>
                </a:lnTo>
                <a:lnTo>
                  <a:pt x="1795085" y="1453717"/>
                </a:lnTo>
                <a:lnTo>
                  <a:pt x="1840252" y="1443266"/>
                </a:lnTo>
                <a:lnTo>
                  <a:pt x="1886385" y="1435687"/>
                </a:lnTo>
                <a:lnTo>
                  <a:pt x="1933398" y="1431071"/>
                </a:lnTo>
                <a:lnTo>
                  <a:pt x="1981200" y="1429512"/>
                </a:lnTo>
                <a:lnTo>
                  <a:pt x="2029001" y="1431071"/>
                </a:lnTo>
                <a:lnTo>
                  <a:pt x="2076014" y="1435687"/>
                </a:lnTo>
                <a:lnTo>
                  <a:pt x="2122147" y="1443266"/>
                </a:lnTo>
                <a:lnTo>
                  <a:pt x="2167314" y="1453717"/>
                </a:lnTo>
                <a:lnTo>
                  <a:pt x="2211426" y="1466945"/>
                </a:lnTo>
                <a:lnTo>
                  <a:pt x="2254394" y="1482858"/>
                </a:lnTo>
                <a:lnTo>
                  <a:pt x="2296129" y="1501364"/>
                </a:lnTo>
                <a:lnTo>
                  <a:pt x="2336543" y="1522369"/>
                </a:lnTo>
                <a:lnTo>
                  <a:pt x="2375547" y="1545781"/>
                </a:lnTo>
                <a:lnTo>
                  <a:pt x="2413053" y="1571506"/>
                </a:lnTo>
                <a:lnTo>
                  <a:pt x="2448972" y="1599453"/>
                </a:lnTo>
                <a:lnTo>
                  <a:pt x="2483215" y="1629527"/>
                </a:lnTo>
                <a:lnTo>
                  <a:pt x="2515695" y="1661636"/>
                </a:lnTo>
                <a:lnTo>
                  <a:pt x="2546322" y="1695687"/>
                </a:lnTo>
                <a:lnTo>
                  <a:pt x="2575008" y="1731588"/>
                </a:lnTo>
                <a:lnTo>
                  <a:pt x="2601664" y="1769245"/>
                </a:lnTo>
                <a:lnTo>
                  <a:pt x="2626202" y="1808566"/>
                </a:lnTo>
                <a:lnTo>
                  <a:pt x="2648533" y="1849457"/>
                </a:lnTo>
                <a:lnTo>
                  <a:pt x="2668568" y="1891826"/>
                </a:lnTo>
                <a:lnTo>
                  <a:pt x="2686219" y="1935581"/>
                </a:lnTo>
                <a:lnTo>
                  <a:pt x="2701398" y="1980627"/>
                </a:lnTo>
                <a:lnTo>
                  <a:pt x="2714016" y="2026873"/>
                </a:lnTo>
                <a:lnTo>
                  <a:pt x="2723984" y="2074225"/>
                </a:lnTo>
                <a:lnTo>
                  <a:pt x="2731214" y="2122591"/>
                </a:lnTo>
                <a:lnTo>
                  <a:pt x="2735616" y="2171877"/>
                </a:lnTo>
                <a:lnTo>
                  <a:pt x="2737104" y="2221991"/>
                </a:lnTo>
                <a:lnTo>
                  <a:pt x="2735616" y="2272110"/>
                </a:lnTo>
                <a:lnTo>
                  <a:pt x="2731214" y="2321400"/>
                </a:lnTo>
                <a:lnTo>
                  <a:pt x="2723984" y="2369768"/>
                </a:lnTo>
                <a:lnTo>
                  <a:pt x="2714016" y="2417123"/>
                </a:lnTo>
                <a:lnTo>
                  <a:pt x="2701398" y="2463370"/>
                </a:lnTo>
                <a:lnTo>
                  <a:pt x="2686219" y="2508418"/>
                </a:lnTo>
                <a:lnTo>
                  <a:pt x="2668568" y="2552173"/>
                </a:lnTo>
                <a:lnTo>
                  <a:pt x="2648533" y="2594543"/>
                </a:lnTo>
                <a:lnTo>
                  <a:pt x="2626202" y="2635434"/>
                </a:lnTo>
                <a:lnTo>
                  <a:pt x="2601664" y="2674755"/>
                </a:lnTo>
                <a:lnTo>
                  <a:pt x="2575008" y="2712411"/>
                </a:lnTo>
                <a:lnTo>
                  <a:pt x="2546322" y="2748311"/>
                </a:lnTo>
                <a:lnTo>
                  <a:pt x="2515695" y="2782362"/>
                </a:lnTo>
                <a:lnTo>
                  <a:pt x="2483215" y="2814469"/>
                </a:lnTo>
                <a:lnTo>
                  <a:pt x="2448972" y="2844542"/>
                </a:lnTo>
                <a:lnTo>
                  <a:pt x="2413053" y="2872487"/>
                </a:lnTo>
                <a:lnTo>
                  <a:pt x="2375547" y="2898211"/>
                </a:lnTo>
                <a:lnTo>
                  <a:pt x="2336543" y="2921621"/>
                </a:lnTo>
                <a:lnTo>
                  <a:pt x="2296129" y="2942625"/>
                </a:lnTo>
                <a:lnTo>
                  <a:pt x="2254394" y="2961129"/>
                </a:lnTo>
                <a:lnTo>
                  <a:pt x="2211426" y="2977041"/>
                </a:lnTo>
                <a:lnTo>
                  <a:pt x="2167314" y="2990269"/>
                </a:lnTo>
                <a:lnTo>
                  <a:pt x="2122147" y="3000718"/>
                </a:lnTo>
                <a:lnTo>
                  <a:pt x="2076014" y="3008297"/>
                </a:lnTo>
                <a:lnTo>
                  <a:pt x="2029001" y="3012912"/>
                </a:lnTo>
                <a:lnTo>
                  <a:pt x="1981200" y="3014472"/>
                </a:lnTo>
                <a:lnTo>
                  <a:pt x="1933398" y="3012912"/>
                </a:lnTo>
                <a:lnTo>
                  <a:pt x="1886385" y="3008297"/>
                </a:lnTo>
                <a:lnTo>
                  <a:pt x="1840252" y="3000718"/>
                </a:lnTo>
                <a:lnTo>
                  <a:pt x="1795085" y="2990269"/>
                </a:lnTo>
                <a:lnTo>
                  <a:pt x="1750973" y="2977041"/>
                </a:lnTo>
                <a:lnTo>
                  <a:pt x="1708005" y="2961129"/>
                </a:lnTo>
                <a:lnTo>
                  <a:pt x="1666270" y="2942625"/>
                </a:lnTo>
                <a:lnTo>
                  <a:pt x="1625856" y="2921621"/>
                </a:lnTo>
                <a:lnTo>
                  <a:pt x="1586852" y="2898211"/>
                </a:lnTo>
                <a:lnTo>
                  <a:pt x="1549346" y="2872487"/>
                </a:lnTo>
                <a:lnTo>
                  <a:pt x="1513427" y="2844542"/>
                </a:lnTo>
                <a:lnTo>
                  <a:pt x="1479184" y="2814469"/>
                </a:lnTo>
                <a:lnTo>
                  <a:pt x="1446704" y="2782362"/>
                </a:lnTo>
                <a:lnTo>
                  <a:pt x="1416077" y="2748311"/>
                </a:lnTo>
                <a:lnTo>
                  <a:pt x="1387391" y="2712411"/>
                </a:lnTo>
                <a:lnTo>
                  <a:pt x="1360735" y="2674755"/>
                </a:lnTo>
                <a:lnTo>
                  <a:pt x="1336197" y="2635434"/>
                </a:lnTo>
                <a:lnTo>
                  <a:pt x="1313866" y="2594543"/>
                </a:lnTo>
                <a:lnTo>
                  <a:pt x="1293831" y="2552173"/>
                </a:lnTo>
                <a:lnTo>
                  <a:pt x="1276180" y="2508418"/>
                </a:lnTo>
                <a:lnTo>
                  <a:pt x="1261001" y="2463370"/>
                </a:lnTo>
                <a:lnTo>
                  <a:pt x="1248383" y="2417123"/>
                </a:lnTo>
                <a:lnTo>
                  <a:pt x="1238415" y="2369768"/>
                </a:lnTo>
                <a:lnTo>
                  <a:pt x="1231185" y="2321400"/>
                </a:lnTo>
                <a:lnTo>
                  <a:pt x="1226783" y="2272110"/>
                </a:lnTo>
                <a:lnTo>
                  <a:pt x="1225296" y="2221991"/>
                </a:lnTo>
                <a:close/>
              </a:path>
            </a:pathLst>
          </a:custGeom>
          <a:ln w="25908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30200" y="365252"/>
            <a:ext cx="261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국산 밀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품종</a:t>
            </a:r>
            <a:endParaRPr sz="3600">
              <a:latin typeface="Gulim"/>
              <a:cs typeface="Gulim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4323" y="1088135"/>
            <a:ext cx="1862327" cy="1764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459" y="1175003"/>
            <a:ext cx="347471" cy="347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615" y="1137665"/>
            <a:ext cx="7821930" cy="249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조숙 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 저단백</a:t>
            </a:r>
            <a:r>
              <a:rPr kumimoji="0" sz="2400" b="1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4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혼반용</a:t>
            </a:r>
            <a:r>
              <a:rPr kumimoji="0" sz="2400" b="1" i="0" u="none" strike="noStrike" kern="1200" cap="none" spc="4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‘</a:t>
            </a:r>
            <a:r>
              <a:rPr kumimoji="0" sz="2400" b="1" i="0" u="none" strike="noStrike" kern="1200" cap="none" spc="4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백찰</a:t>
            </a:r>
            <a:r>
              <a:rPr kumimoji="0" sz="2400" b="1" i="0" u="none" strike="noStrike" kern="1200" cap="none" spc="4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’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육성년도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2012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도복에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강하고,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수발아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중도</a:t>
            </a:r>
            <a:r>
              <a:rPr kumimoji="0" sz="1700" b="1" i="0" u="none" strike="noStrike" kern="1200" cap="none" spc="-4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저항성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백립계이며 </a:t>
            </a:r>
            <a:r>
              <a:rPr kumimoji="0" sz="1700" b="1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아밀로스함량이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낮은</a:t>
            </a:r>
            <a:r>
              <a:rPr kumimoji="0" sz="1700" b="1" i="0" u="none" strike="noStrike" kern="1200" cap="none" spc="-3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찰밀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수량성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483kg/10a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취반시</a:t>
            </a:r>
            <a:r>
              <a:rPr kumimoji="0" sz="17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흡수성,</a:t>
            </a:r>
            <a:r>
              <a:rPr kumimoji="0" sz="1700" b="1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퍼짐성</a:t>
            </a:r>
            <a:r>
              <a:rPr kumimoji="0" sz="17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및</a:t>
            </a:r>
            <a:r>
              <a:rPr kumimoji="0" sz="170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백도가</a:t>
            </a:r>
            <a:r>
              <a:rPr kumimoji="0" sz="1700" b="1" i="0" u="none" strike="noStrike" kern="1200" cap="none" spc="-1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높음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밥알이</a:t>
            </a:r>
            <a:r>
              <a:rPr kumimoji="0" sz="17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부드럽고,</a:t>
            </a:r>
            <a:r>
              <a:rPr kumimoji="0" sz="17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점탄성이</a:t>
            </a:r>
            <a:r>
              <a:rPr kumimoji="0" sz="17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우수하여</a:t>
            </a:r>
            <a:r>
              <a:rPr kumimoji="0" sz="17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혼반용으로</a:t>
            </a:r>
            <a:r>
              <a:rPr kumimoji="0" sz="17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적합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19630" y="5157190"/>
            <a:ext cx="4752975" cy="536575"/>
            <a:chOff x="1619630" y="5157190"/>
            <a:chExt cx="4752975" cy="536575"/>
          </a:xfrm>
        </p:grpSpPr>
        <p:sp>
          <p:nvSpPr>
            <p:cNvPr id="6" name="object 6"/>
            <p:cNvSpPr/>
            <p:nvPr/>
          </p:nvSpPr>
          <p:spPr>
            <a:xfrm>
              <a:off x="1619631" y="5157190"/>
              <a:ext cx="4752975" cy="536575"/>
            </a:xfrm>
            <a:custGeom>
              <a:avLst/>
              <a:gdLst/>
              <a:ahLst/>
              <a:cxnLst/>
              <a:rect l="l" t="t" r="r" b="b"/>
              <a:pathLst>
                <a:path w="4752975" h="536575">
                  <a:moveTo>
                    <a:pt x="1188135" y="0"/>
                  </a:moveTo>
                  <a:lnTo>
                    <a:pt x="0" y="0"/>
                  </a:lnTo>
                  <a:lnTo>
                    <a:pt x="0" y="536168"/>
                  </a:lnTo>
                  <a:lnTo>
                    <a:pt x="1188135" y="536168"/>
                  </a:lnTo>
                  <a:lnTo>
                    <a:pt x="1188135" y="0"/>
                  </a:lnTo>
                  <a:close/>
                </a:path>
                <a:path w="4752975" h="536575">
                  <a:moveTo>
                    <a:pt x="4752518" y="0"/>
                  </a:moveTo>
                  <a:lnTo>
                    <a:pt x="4752518" y="0"/>
                  </a:lnTo>
                  <a:lnTo>
                    <a:pt x="1188212" y="0"/>
                  </a:lnTo>
                  <a:lnTo>
                    <a:pt x="1188212" y="536168"/>
                  </a:lnTo>
                  <a:lnTo>
                    <a:pt x="4752518" y="536168"/>
                  </a:lnTo>
                  <a:lnTo>
                    <a:pt x="475251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149416" y="5466664"/>
              <a:ext cx="127000" cy="155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337628" y="5466664"/>
              <a:ext cx="127000" cy="155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525967" y="5466664"/>
              <a:ext cx="127000" cy="155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714433" y="5466664"/>
              <a:ext cx="127000" cy="155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25195" y="5150865"/>
          <a:ext cx="8316592" cy="1368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6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71170" marR="231140" indent="-2349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수발아율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 marR="4083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회분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805" marR="318135" indent="-1447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단백질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805" marR="228600" indent="-23558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아밀로스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07670" algn="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백도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15925" marR="40767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경도  </a:t>
                      </a:r>
                      <a:r>
                        <a:rPr sz="1400" spc="-9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(g)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백찰밀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13.7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0.47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13.1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55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6.5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2</a:t>
                      </a:r>
                      <a:r>
                        <a:rPr sz="1400" spc="-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</a:t>
                      </a:r>
                      <a:r>
                        <a:rPr sz="14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.6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5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283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금강밀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34.0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0.43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13.6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22.3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2</a:t>
                      </a:r>
                      <a:r>
                        <a:rPr sz="1400" spc="-10" dirty="0">
                          <a:latin typeface="Gulim"/>
                          <a:cs typeface="Gulim"/>
                        </a:rPr>
                        <a:t>6</a:t>
                      </a:r>
                      <a:r>
                        <a:rPr sz="1400" dirty="0">
                          <a:latin typeface="Gulim"/>
                          <a:cs typeface="Gulim"/>
                        </a:rPr>
                        <a:t>.1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30" dirty="0">
                          <a:latin typeface="Gulim"/>
                          <a:cs typeface="Gulim"/>
                        </a:rPr>
                        <a:t>2,971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25195" y="3782695"/>
          <a:ext cx="8316592" cy="1436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8770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출수기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9405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성숙기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15290" marR="4083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간장   </a:t>
                      </a:r>
                      <a:r>
                        <a:rPr sz="1400" spc="-1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㎝</a:t>
                      </a:r>
                      <a:r>
                        <a:rPr sz="1400" spc="-12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53390" marR="265430" indent="-1784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1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수립수  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(개)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90220" marR="318135" indent="-1631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천립중  </a:t>
                      </a:r>
                      <a:r>
                        <a:rPr sz="1400" spc="-9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(g)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44475" indent="730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수량성  (k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g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/10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a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백찰밀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35609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8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5.</a:t>
                      </a:r>
                      <a:r>
                        <a:rPr sz="1400" spc="-12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6.10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35.7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483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금강밀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35609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80" dirty="0">
                          <a:latin typeface="Gulim"/>
                          <a:cs typeface="Gulim"/>
                        </a:rPr>
                        <a:t>5.</a:t>
                      </a:r>
                      <a:r>
                        <a:rPr sz="1400" spc="-12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latin typeface="Gulim"/>
                          <a:cs typeface="Gulim"/>
                        </a:rPr>
                        <a:t>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85" dirty="0"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-3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latin typeface="Gulim"/>
                          <a:cs typeface="Gulim"/>
                        </a:rPr>
                        <a:t>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80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31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44.2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498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432816" y="1700783"/>
            <a:ext cx="2724912" cy="1898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4366" y="5013197"/>
            <a:ext cx="5113020" cy="1584960"/>
          </a:xfrm>
          <a:custGeom>
            <a:avLst/>
            <a:gdLst/>
            <a:ahLst/>
            <a:cxnLst/>
            <a:rect l="l" t="t" r="r" b="b"/>
            <a:pathLst>
              <a:path w="5113020" h="1584959">
                <a:moveTo>
                  <a:pt x="0" y="792479"/>
                </a:moveTo>
                <a:lnTo>
                  <a:pt x="1487" y="742365"/>
                </a:lnTo>
                <a:lnTo>
                  <a:pt x="5889" y="693079"/>
                </a:lnTo>
                <a:lnTo>
                  <a:pt x="13119" y="644713"/>
                </a:lnTo>
                <a:lnTo>
                  <a:pt x="23087" y="597361"/>
                </a:lnTo>
                <a:lnTo>
                  <a:pt x="35705" y="551115"/>
                </a:lnTo>
                <a:lnTo>
                  <a:pt x="50884" y="506069"/>
                </a:lnTo>
                <a:lnTo>
                  <a:pt x="68535" y="462314"/>
                </a:lnTo>
                <a:lnTo>
                  <a:pt x="88570" y="419945"/>
                </a:lnTo>
                <a:lnTo>
                  <a:pt x="110901" y="379054"/>
                </a:lnTo>
                <a:lnTo>
                  <a:pt x="135439" y="339733"/>
                </a:lnTo>
                <a:lnTo>
                  <a:pt x="162095" y="302076"/>
                </a:lnTo>
                <a:lnTo>
                  <a:pt x="190781" y="266175"/>
                </a:lnTo>
                <a:lnTo>
                  <a:pt x="221408" y="232124"/>
                </a:lnTo>
                <a:lnTo>
                  <a:pt x="253888" y="200015"/>
                </a:lnTo>
                <a:lnTo>
                  <a:pt x="288131" y="169941"/>
                </a:lnTo>
                <a:lnTo>
                  <a:pt x="324050" y="141994"/>
                </a:lnTo>
                <a:lnTo>
                  <a:pt x="361556" y="116269"/>
                </a:lnTo>
                <a:lnTo>
                  <a:pt x="400560" y="92857"/>
                </a:lnTo>
                <a:lnTo>
                  <a:pt x="440974" y="71852"/>
                </a:lnTo>
                <a:lnTo>
                  <a:pt x="482709" y="53346"/>
                </a:lnTo>
                <a:lnTo>
                  <a:pt x="525677" y="37433"/>
                </a:lnTo>
                <a:lnTo>
                  <a:pt x="569789" y="24205"/>
                </a:lnTo>
                <a:lnTo>
                  <a:pt x="614956" y="13754"/>
                </a:lnTo>
                <a:lnTo>
                  <a:pt x="661089" y="6175"/>
                </a:lnTo>
                <a:lnTo>
                  <a:pt x="708102" y="1559"/>
                </a:lnTo>
                <a:lnTo>
                  <a:pt x="755904" y="0"/>
                </a:lnTo>
                <a:lnTo>
                  <a:pt x="803705" y="1559"/>
                </a:lnTo>
                <a:lnTo>
                  <a:pt x="850718" y="6175"/>
                </a:lnTo>
                <a:lnTo>
                  <a:pt x="896851" y="13754"/>
                </a:lnTo>
                <a:lnTo>
                  <a:pt x="942018" y="24205"/>
                </a:lnTo>
                <a:lnTo>
                  <a:pt x="986130" y="37433"/>
                </a:lnTo>
                <a:lnTo>
                  <a:pt x="1029098" y="53346"/>
                </a:lnTo>
                <a:lnTo>
                  <a:pt x="1070833" y="71852"/>
                </a:lnTo>
                <a:lnTo>
                  <a:pt x="1111247" y="92857"/>
                </a:lnTo>
                <a:lnTo>
                  <a:pt x="1150251" y="116269"/>
                </a:lnTo>
                <a:lnTo>
                  <a:pt x="1187757" y="141994"/>
                </a:lnTo>
                <a:lnTo>
                  <a:pt x="1223676" y="169941"/>
                </a:lnTo>
                <a:lnTo>
                  <a:pt x="1257919" y="200015"/>
                </a:lnTo>
                <a:lnTo>
                  <a:pt x="1290399" y="232124"/>
                </a:lnTo>
                <a:lnTo>
                  <a:pt x="1321026" y="266175"/>
                </a:lnTo>
                <a:lnTo>
                  <a:pt x="1349712" y="302076"/>
                </a:lnTo>
                <a:lnTo>
                  <a:pt x="1376368" y="339733"/>
                </a:lnTo>
                <a:lnTo>
                  <a:pt x="1400906" y="379054"/>
                </a:lnTo>
                <a:lnTo>
                  <a:pt x="1423237" y="419945"/>
                </a:lnTo>
                <a:lnTo>
                  <a:pt x="1443272" y="462314"/>
                </a:lnTo>
                <a:lnTo>
                  <a:pt x="1460923" y="506069"/>
                </a:lnTo>
                <a:lnTo>
                  <a:pt x="1476102" y="551115"/>
                </a:lnTo>
                <a:lnTo>
                  <a:pt x="1488720" y="597361"/>
                </a:lnTo>
                <a:lnTo>
                  <a:pt x="1498688" y="644713"/>
                </a:lnTo>
                <a:lnTo>
                  <a:pt x="1505918" y="693079"/>
                </a:lnTo>
                <a:lnTo>
                  <a:pt x="1510320" y="742365"/>
                </a:lnTo>
                <a:lnTo>
                  <a:pt x="1511808" y="792479"/>
                </a:lnTo>
                <a:lnTo>
                  <a:pt x="1510320" y="842598"/>
                </a:lnTo>
                <a:lnTo>
                  <a:pt x="1505918" y="891888"/>
                </a:lnTo>
                <a:lnTo>
                  <a:pt x="1498688" y="940256"/>
                </a:lnTo>
                <a:lnTo>
                  <a:pt x="1488720" y="987611"/>
                </a:lnTo>
                <a:lnTo>
                  <a:pt x="1476102" y="1033858"/>
                </a:lnTo>
                <a:lnTo>
                  <a:pt x="1460923" y="1078906"/>
                </a:lnTo>
                <a:lnTo>
                  <a:pt x="1443272" y="1122661"/>
                </a:lnTo>
                <a:lnTo>
                  <a:pt x="1423237" y="1165031"/>
                </a:lnTo>
                <a:lnTo>
                  <a:pt x="1400906" y="1205922"/>
                </a:lnTo>
                <a:lnTo>
                  <a:pt x="1376368" y="1245243"/>
                </a:lnTo>
                <a:lnTo>
                  <a:pt x="1349712" y="1282899"/>
                </a:lnTo>
                <a:lnTo>
                  <a:pt x="1321026" y="1318799"/>
                </a:lnTo>
                <a:lnTo>
                  <a:pt x="1290399" y="1352850"/>
                </a:lnTo>
                <a:lnTo>
                  <a:pt x="1257919" y="1384957"/>
                </a:lnTo>
                <a:lnTo>
                  <a:pt x="1223676" y="1415030"/>
                </a:lnTo>
                <a:lnTo>
                  <a:pt x="1187757" y="1442975"/>
                </a:lnTo>
                <a:lnTo>
                  <a:pt x="1150251" y="1468699"/>
                </a:lnTo>
                <a:lnTo>
                  <a:pt x="1111247" y="1492109"/>
                </a:lnTo>
                <a:lnTo>
                  <a:pt x="1070833" y="1513113"/>
                </a:lnTo>
                <a:lnTo>
                  <a:pt x="1029098" y="1531617"/>
                </a:lnTo>
                <a:lnTo>
                  <a:pt x="986130" y="1547529"/>
                </a:lnTo>
                <a:lnTo>
                  <a:pt x="942018" y="1560757"/>
                </a:lnTo>
                <a:lnTo>
                  <a:pt x="896851" y="1571206"/>
                </a:lnTo>
                <a:lnTo>
                  <a:pt x="850718" y="1578785"/>
                </a:lnTo>
                <a:lnTo>
                  <a:pt x="803705" y="1583400"/>
                </a:lnTo>
                <a:lnTo>
                  <a:pt x="755904" y="1584959"/>
                </a:lnTo>
                <a:lnTo>
                  <a:pt x="708102" y="1583400"/>
                </a:lnTo>
                <a:lnTo>
                  <a:pt x="661089" y="1578785"/>
                </a:lnTo>
                <a:lnTo>
                  <a:pt x="614956" y="1571206"/>
                </a:lnTo>
                <a:lnTo>
                  <a:pt x="569789" y="1560757"/>
                </a:lnTo>
                <a:lnTo>
                  <a:pt x="525677" y="1547529"/>
                </a:lnTo>
                <a:lnTo>
                  <a:pt x="482709" y="1531617"/>
                </a:lnTo>
                <a:lnTo>
                  <a:pt x="440974" y="1513113"/>
                </a:lnTo>
                <a:lnTo>
                  <a:pt x="400560" y="1492109"/>
                </a:lnTo>
                <a:lnTo>
                  <a:pt x="361556" y="1468699"/>
                </a:lnTo>
                <a:lnTo>
                  <a:pt x="324050" y="1442975"/>
                </a:lnTo>
                <a:lnTo>
                  <a:pt x="288131" y="1415030"/>
                </a:lnTo>
                <a:lnTo>
                  <a:pt x="253888" y="1384957"/>
                </a:lnTo>
                <a:lnTo>
                  <a:pt x="221408" y="1352850"/>
                </a:lnTo>
                <a:lnTo>
                  <a:pt x="190781" y="1318799"/>
                </a:lnTo>
                <a:lnTo>
                  <a:pt x="162095" y="1282899"/>
                </a:lnTo>
                <a:lnTo>
                  <a:pt x="135439" y="1245243"/>
                </a:lnTo>
                <a:lnTo>
                  <a:pt x="110901" y="1205922"/>
                </a:lnTo>
                <a:lnTo>
                  <a:pt x="88570" y="1165031"/>
                </a:lnTo>
                <a:lnTo>
                  <a:pt x="68535" y="1122661"/>
                </a:lnTo>
                <a:lnTo>
                  <a:pt x="50884" y="1078906"/>
                </a:lnTo>
                <a:lnTo>
                  <a:pt x="35705" y="1033858"/>
                </a:lnTo>
                <a:lnTo>
                  <a:pt x="23087" y="987611"/>
                </a:lnTo>
                <a:lnTo>
                  <a:pt x="13119" y="940256"/>
                </a:lnTo>
                <a:lnTo>
                  <a:pt x="5889" y="891888"/>
                </a:lnTo>
                <a:lnTo>
                  <a:pt x="1487" y="842598"/>
                </a:lnTo>
                <a:lnTo>
                  <a:pt x="0" y="792479"/>
                </a:lnTo>
                <a:close/>
              </a:path>
              <a:path w="5113020" h="1584959">
                <a:moveTo>
                  <a:pt x="3599688" y="792479"/>
                </a:moveTo>
                <a:lnTo>
                  <a:pt x="3601176" y="742365"/>
                </a:lnTo>
                <a:lnTo>
                  <a:pt x="3605582" y="693079"/>
                </a:lnTo>
                <a:lnTo>
                  <a:pt x="3612817" y="644713"/>
                </a:lnTo>
                <a:lnTo>
                  <a:pt x="3622793" y="597361"/>
                </a:lnTo>
                <a:lnTo>
                  <a:pt x="3635421" y="551115"/>
                </a:lnTo>
                <a:lnTo>
                  <a:pt x="3650612" y="506069"/>
                </a:lnTo>
                <a:lnTo>
                  <a:pt x="3668278" y="462314"/>
                </a:lnTo>
                <a:lnTo>
                  <a:pt x="3688331" y="419945"/>
                </a:lnTo>
                <a:lnTo>
                  <a:pt x="3710681" y="379054"/>
                </a:lnTo>
                <a:lnTo>
                  <a:pt x="3735240" y="339733"/>
                </a:lnTo>
                <a:lnTo>
                  <a:pt x="3761920" y="302076"/>
                </a:lnTo>
                <a:lnTo>
                  <a:pt x="3790631" y="266175"/>
                </a:lnTo>
                <a:lnTo>
                  <a:pt x="3821287" y="232124"/>
                </a:lnTo>
                <a:lnTo>
                  <a:pt x="3853797" y="200015"/>
                </a:lnTo>
                <a:lnTo>
                  <a:pt x="3888073" y="169941"/>
                </a:lnTo>
                <a:lnTo>
                  <a:pt x="3924027" y="141994"/>
                </a:lnTo>
                <a:lnTo>
                  <a:pt x="3961570" y="116269"/>
                </a:lnTo>
                <a:lnTo>
                  <a:pt x="4000614" y="92857"/>
                </a:lnTo>
                <a:lnTo>
                  <a:pt x="4041069" y="71852"/>
                </a:lnTo>
                <a:lnTo>
                  <a:pt x="4082848" y="53346"/>
                </a:lnTo>
                <a:lnTo>
                  <a:pt x="4125862" y="37433"/>
                </a:lnTo>
                <a:lnTo>
                  <a:pt x="4170022" y="24205"/>
                </a:lnTo>
                <a:lnTo>
                  <a:pt x="4215240" y="13754"/>
                </a:lnTo>
                <a:lnTo>
                  <a:pt x="4261427" y="6175"/>
                </a:lnTo>
                <a:lnTo>
                  <a:pt x="4308494" y="1559"/>
                </a:lnTo>
                <a:lnTo>
                  <a:pt x="4356354" y="0"/>
                </a:lnTo>
                <a:lnTo>
                  <a:pt x="4404213" y="1559"/>
                </a:lnTo>
                <a:lnTo>
                  <a:pt x="4451280" y="6175"/>
                </a:lnTo>
                <a:lnTo>
                  <a:pt x="4497467" y="13754"/>
                </a:lnTo>
                <a:lnTo>
                  <a:pt x="4542685" y="24205"/>
                </a:lnTo>
                <a:lnTo>
                  <a:pt x="4586845" y="37433"/>
                </a:lnTo>
                <a:lnTo>
                  <a:pt x="4629859" y="53346"/>
                </a:lnTo>
                <a:lnTo>
                  <a:pt x="4671638" y="71852"/>
                </a:lnTo>
                <a:lnTo>
                  <a:pt x="4712093" y="92857"/>
                </a:lnTo>
                <a:lnTo>
                  <a:pt x="4751137" y="116269"/>
                </a:lnTo>
                <a:lnTo>
                  <a:pt x="4788680" y="141994"/>
                </a:lnTo>
                <a:lnTo>
                  <a:pt x="4824634" y="169941"/>
                </a:lnTo>
                <a:lnTo>
                  <a:pt x="4858910" y="200015"/>
                </a:lnTo>
                <a:lnTo>
                  <a:pt x="4891420" y="232124"/>
                </a:lnTo>
                <a:lnTo>
                  <a:pt x="4922076" y="266175"/>
                </a:lnTo>
                <a:lnTo>
                  <a:pt x="4950787" y="302076"/>
                </a:lnTo>
                <a:lnTo>
                  <a:pt x="4977467" y="339733"/>
                </a:lnTo>
                <a:lnTo>
                  <a:pt x="5002026" y="379054"/>
                </a:lnTo>
                <a:lnTo>
                  <a:pt x="5024376" y="419945"/>
                </a:lnTo>
                <a:lnTo>
                  <a:pt x="5044429" y="462314"/>
                </a:lnTo>
                <a:lnTo>
                  <a:pt x="5062095" y="506069"/>
                </a:lnTo>
                <a:lnTo>
                  <a:pt x="5077286" y="551115"/>
                </a:lnTo>
                <a:lnTo>
                  <a:pt x="5089914" y="597361"/>
                </a:lnTo>
                <a:lnTo>
                  <a:pt x="5099890" y="644713"/>
                </a:lnTo>
                <a:lnTo>
                  <a:pt x="5107125" y="693079"/>
                </a:lnTo>
                <a:lnTo>
                  <a:pt x="5111531" y="742365"/>
                </a:lnTo>
                <a:lnTo>
                  <a:pt x="5113020" y="792479"/>
                </a:lnTo>
                <a:lnTo>
                  <a:pt x="5111531" y="842598"/>
                </a:lnTo>
                <a:lnTo>
                  <a:pt x="5107125" y="891888"/>
                </a:lnTo>
                <a:lnTo>
                  <a:pt x="5099890" y="940256"/>
                </a:lnTo>
                <a:lnTo>
                  <a:pt x="5089914" y="987611"/>
                </a:lnTo>
                <a:lnTo>
                  <a:pt x="5077286" y="1033858"/>
                </a:lnTo>
                <a:lnTo>
                  <a:pt x="5062095" y="1078906"/>
                </a:lnTo>
                <a:lnTo>
                  <a:pt x="5044429" y="1122661"/>
                </a:lnTo>
                <a:lnTo>
                  <a:pt x="5024376" y="1165031"/>
                </a:lnTo>
                <a:lnTo>
                  <a:pt x="5002026" y="1205922"/>
                </a:lnTo>
                <a:lnTo>
                  <a:pt x="4977467" y="1245243"/>
                </a:lnTo>
                <a:lnTo>
                  <a:pt x="4950787" y="1282899"/>
                </a:lnTo>
                <a:lnTo>
                  <a:pt x="4922076" y="1318799"/>
                </a:lnTo>
                <a:lnTo>
                  <a:pt x="4891420" y="1352850"/>
                </a:lnTo>
                <a:lnTo>
                  <a:pt x="4858910" y="1384957"/>
                </a:lnTo>
                <a:lnTo>
                  <a:pt x="4824634" y="1415030"/>
                </a:lnTo>
                <a:lnTo>
                  <a:pt x="4788680" y="1442975"/>
                </a:lnTo>
                <a:lnTo>
                  <a:pt x="4751137" y="1468699"/>
                </a:lnTo>
                <a:lnTo>
                  <a:pt x="4712093" y="1492109"/>
                </a:lnTo>
                <a:lnTo>
                  <a:pt x="4671638" y="1513113"/>
                </a:lnTo>
                <a:lnTo>
                  <a:pt x="4629859" y="1531617"/>
                </a:lnTo>
                <a:lnTo>
                  <a:pt x="4586845" y="1547529"/>
                </a:lnTo>
                <a:lnTo>
                  <a:pt x="4542685" y="1560757"/>
                </a:lnTo>
                <a:lnTo>
                  <a:pt x="4497467" y="1571206"/>
                </a:lnTo>
                <a:lnTo>
                  <a:pt x="4451280" y="1578785"/>
                </a:lnTo>
                <a:lnTo>
                  <a:pt x="4404213" y="1583400"/>
                </a:lnTo>
                <a:lnTo>
                  <a:pt x="4356354" y="1584959"/>
                </a:lnTo>
                <a:lnTo>
                  <a:pt x="4308494" y="1583400"/>
                </a:lnTo>
                <a:lnTo>
                  <a:pt x="4261427" y="1578785"/>
                </a:lnTo>
                <a:lnTo>
                  <a:pt x="4215240" y="1571206"/>
                </a:lnTo>
                <a:lnTo>
                  <a:pt x="4170022" y="1560757"/>
                </a:lnTo>
                <a:lnTo>
                  <a:pt x="4125862" y="1547529"/>
                </a:lnTo>
                <a:lnTo>
                  <a:pt x="4082848" y="1531617"/>
                </a:lnTo>
                <a:lnTo>
                  <a:pt x="4041069" y="1513113"/>
                </a:lnTo>
                <a:lnTo>
                  <a:pt x="4000614" y="1492109"/>
                </a:lnTo>
                <a:lnTo>
                  <a:pt x="3961570" y="1468699"/>
                </a:lnTo>
                <a:lnTo>
                  <a:pt x="3924027" y="1442975"/>
                </a:lnTo>
                <a:lnTo>
                  <a:pt x="3888073" y="1415030"/>
                </a:lnTo>
                <a:lnTo>
                  <a:pt x="3853797" y="1384957"/>
                </a:lnTo>
                <a:lnTo>
                  <a:pt x="3821287" y="1352850"/>
                </a:lnTo>
                <a:lnTo>
                  <a:pt x="3790631" y="1318799"/>
                </a:lnTo>
                <a:lnTo>
                  <a:pt x="3761920" y="1282899"/>
                </a:lnTo>
                <a:lnTo>
                  <a:pt x="3735240" y="1245243"/>
                </a:lnTo>
                <a:lnTo>
                  <a:pt x="3710681" y="1205922"/>
                </a:lnTo>
                <a:lnTo>
                  <a:pt x="3688331" y="1165031"/>
                </a:lnTo>
                <a:lnTo>
                  <a:pt x="3668278" y="1122661"/>
                </a:lnTo>
                <a:lnTo>
                  <a:pt x="3650612" y="1078906"/>
                </a:lnTo>
                <a:lnTo>
                  <a:pt x="3635421" y="1033858"/>
                </a:lnTo>
                <a:lnTo>
                  <a:pt x="3622793" y="987611"/>
                </a:lnTo>
                <a:lnTo>
                  <a:pt x="3612817" y="940256"/>
                </a:lnTo>
                <a:lnTo>
                  <a:pt x="3605582" y="891888"/>
                </a:lnTo>
                <a:lnTo>
                  <a:pt x="3601176" y="842598"/>
                </a:lnTo>
                <a:lnTo>
                  <a:pt x="3599688" y="792479"/>
                </a:lnTo>
                <a:close/>
              </a:path>
            </a:pathLst>
          </a:custGeom>
          <a:ln w="25908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81493" y="5013197"/>
            <a:ext cx="1511935" cy="1584960"/>
          </a:xfrm>
          <a:custGeom>
            <a:avLst/>
            <a:gdLst/>
            <a:ahLst/>
            <a:cxnLst/>
            <a:rect l="l" t="t" r="r" b="b"/>
            <a:pathLst>
              <a:path w="1511934" h="1584959">
                <a:moveTo>
                  <a:pt x="0" y="792479"/>
                </a:moveTo>
                <a:lnTo>
                  <a:pt x="1487" y="742365"/>
                </a:lnTo>
                <a:lnTo>
                  <a:pt x="5889" y="693079"/>
                </a:lnTo>
                <a:lnTo>
                  <a:pt x="13119" y="644713"/>
                </a:lnTo>
                <a:lnTo>
                  <a:pt x="23087" y="597361"/>
                </a:lnTo>
                <a:lnTo>
                  <a:pt x="35705" y="551115"/>
                </a:lnTo>
                <a:lnTo>
                  <a:pt x="50884" y="506069"/>
                </a:lnTo>
                <a:lnTo>
                  <a:pt x="68535" y="462314"/>
                </a:lnTo>
                <a:lnTo>
                  <a:pt x="88570" y="419945"/>
                </a:lnTo>
                <a:lnTo>
                  <a:pt x="110901" y="379054"/>
                </a:lnTo>
                <a:lnTo>
                  <a:pt x="135439" y="339733"/>
                </a:lnTo>
                <a:lnTo>
                  <a:pt x="162095" y="302076"/>
                </a:lnTo>
                <a:lnTo>
                  <a:pt x="190781" y="266175"/>
                </a:lnTo>
                <a:lnTo>
                  <a:pt x="221408" y="232124"/>
                </a:lnTo>
                <a:lnTo>
                  <a:pt x="253888" y="200015"/>
                </a:lnTo>
                <a:lnTo>
                  <a:pt x="288131" y="169941"/>
                </a:lnTo>
                <a:lnTo>
                  <a:pt x="324050" y="141994"/>
                </a:lnTo>
                <a:lnTo>
                  <a:pt x="361556" y="116269"/>
                </a:lnTo>
                <a:lnTo>
                  <a:pt x="400560" y="92857"/>
                </a:lnTo>
                <a:lnTo>
                  <a:pt x="440974" y="71852"/>
                </a:lnTo>
                <a:lnTo>
                  <a:pt x="482709" y="53346"/>
                </a:lnTo>
                <a:lnTo>
                  <a:pt x="525677" y="37433"/>
                </a:lnTo>
                <a:lnTo>
                  <a:pt x="569789" y="24205"/>
                </a:lnTo>
                <a:lnTo>
                  <a:pt x="614956" y="13754"/>
                </a:lnTo>
                <a:lnTo>
                  <a:pt x="661089" y="6175"/>
                </a:lnTo>
                <a:lnTo>
                  <a:pt x="708102" y="1559"/>
                </a:lnTo>
                <a:lnTo>
                  <a:pt x="755903" y="0"/>
                </a:lnTo>
                <a:lnTo>
                  <a:pt x="803705" y="1559"/>
                </a:lnTo>
                <a:lnTo>
                  <a:pt x="850718" y="6175"/>
                </a:lnTo>
                <a:lnTo>
                  <a:pt x="896851" y="13754"/>
                </a:lnTo>
                <a:lnTo>
                  <a:pt x="942018" y="24205"/>
                </a:lnTo>
                <a:lnTo>
                  <a:pt x="986130" y="37433"/>
                </a:lnTo>
                <a:lnTo>
                  <a:pt x="1029098" y="53346"/>
                </a:lnTo>
                <a:lnTo>
                  <a:pt x="1070833" y="71852"/>
                </a:lnTo>
                <a:lnTo>
                  <a:pt x="1111247" y="92857"/>
                </a:lnTo>
                <a:lnTo>
                  <a:pt x="1150251" y="116269"/>
                </a:lnTo>
                <a:lnTo>
                  <a:pt x="1187757" y="141994"/>
                </a:lnTo>
                <a:lnTo>
                  <a:pt x="1223676" y="169941"/>
                </a:lnTo>
                <a:lnTo>
                  <a:pt x="1257919" y="200015"/>
                </a:lnTo>
                <a:lnTo>
                  <a:pt x="1290399" y="232124"/>
                </a:lnTo>
                <a:lnTo>
                  <a:pt x="1321026" y="266175"/>
                </a:lnTo>
                <a:lnTo>
                  <a:pt x="1349712" y="302076"/>
                </a:lnTo>
                <a:lnTo>
                  <a:pt x="1376368" y="339733"/>
                </a:lnTo>
                <a:lnTo>
                  <a:pt x="1400906" y="379054"/>
                </a:lnTo>
                <a:lnTo>
                  <a:pt x="1423237" y="419945"/>
                </a:lnTo>
                <a:lnTo>
                  <a:pt x="1443272" y="462314"/>
                </a:lnTo>
                <a:lnTo>
                  <a:pt x="1460923" y="506069"/>
                </a:lnTo>
                <a:lnTo>
                  <a:pt x="1476102" y="551115"/>
                </a:lnTo>
                <a:lnTo>
                  <a:pt x="1488720" y="597361"/>
                </a:lnTo>
                <a:lnTo>
                  <a:pt x="1498688" y="644713"/>
                </a:lnTo>
                <a:lnTo>
                  <a:pt x="1505918" y="693079"/>
                </a:lnTo>
                <a:lnTo>
                  <a:pt x="1510320" y="742365"/>
                </a:lnTo>
                <a:lnTo>
                  <a:pt x="1511807" y="792479"/>
                </a:lnTo>
                <a:lnTo>
                  <a:pt x="1510320" y="842598"/>
                </a:lnTo>
                <a:lnTo>
                  <a:pt x="1505918" y="891888"/>
                </a:lnTo>
                <a:lnTo>
                  <a:pt x="1498688" y="940256"/>
                </a:lnTo>
                <a:lnTo>
                  <a:pt x="1488720" y="987611"/>
                </a:lnTo>
                <a:lnTo>
                  <a:pt x="1476102" y="1033858"/>
                </a:lnTo>
                <a:lnTo>
                  <a:pt x="1460923" y="1078906"/>
                </a:lnTo>
                <a:lnTo>
                  <a:pt x="1443272" y="1122661"/>
                </a:lnTo>
                <a:lnTo>
                  <a:pt x="1423237" y="1165031"/>
                </a:lnTo>
                <a:lnTo>
                  <a:pt x="1400906" y="1205922"/>
                </a:lnTo>
                <a:lnTo>
                  <a:pt x="1376368" y="1245243"/>
                </a:lnTo>
                <a:lnTo>
                  <a:pt x="1349712" y="1282899"/>
                </a:lnTo>
                <a:lnTo>
                  <a:pt x="1321026" y="1318799"/>
                </a:lnTo>
                <a:lnTo>
                  <a:pt x="1290399" y="1352850"/>
                </a:lnTo>
                <a:lnTo>
                  <a:pt x="1257919" y="1384957"/>
                </a:lnTo>
                <a:lnTo>
                  <a:pt x="1223676" y="1415030"/>
                </a:lnTo>
                <a:lnTo>
                  <a:pt x="1187757" y="1442975"/>
                </a:lnTo>
                <a:lnTo>
                  <a:pt x="1150251" y="1468699"/>
                </a:lnTo>
                <a:lnTo>
                  <a:pt x="1111247" y="1492109"/>
                </a:lnTo>
                <a:lnTo>
                  <a:pt x="1070833" y="1513113"/>
                </a:lnTo>
                <a:lnTo>
                  <a:pt x="1029098" y="1531617"/>
                </a:lnTo>
                <a:lnTo>
                  <a:pt x="986130" y="1547529"/>
                </a:lnTo>
                <a:lnTo>
                  <a:pt x="942018" y="1560757"/>
                </a:lnTo>
                <a:lnTo>
                  <a:pt x="896851" y="1571206"/>
                </a:lnTo>
                <a:lnTo>
                  <a:pt x="850718" y="1578785"/>
                </a:lnTo>
                <a:lnTo>
                  <a:pt x="803705" y="1583400"/>
                </a:lnTo>
                <a:lnTo>
                  <a:pt x="755903" y="1584959"/>
                </a:lnTo>
                <a:lnTo>
                  <a:pt x="708102" y="1583400"/>
                </a:lnTo>
                <a:lnTo>
                  <a:pt x="661089" y="1578785"/>
                </a:lnTo>
                <a:lnTo>
                  <a:pt x="614956" y="1571206"/>
                </a:lnTo>
                <a:lnTo>
                  <a:pt x="569789" y="1560757"/>
                </a:lnTo>
                <a:lnTo>
                  <a:pt x="525677" y="1547529"/>
                </a:lnTo>
                <a:lnTo>
                  <a:pt x="482709" y="1531617"/>
                </a:lnTo>
                <a:lnTo>
                  <a:pt x="440974" y="1513113"/>
                </a:lnTo>
                <a:lnTo>
                  <a:pt x="400560" y="1492109"/>
                </a:lnTo>
                <a:lnTo>
                  <a:pt x="361556" y="1468699"/>
                </a:lnTo>
                <a:lnTo>
                  <a:pt x="324050" y="1442975"/>
                </a:lnTo>
                <a:lnTo>
                  <a:pt x="288131" y="1415030"/>
                </a:lnTo>
                <a:lnTo>
                  <a:pt x="253888" y="1384957"/>
                </a:lnTo>
                <a:lnTo>
                  <a:pt x="221408" y="1352850"/>
                </a:lnTo>
                <a:lnTo>
                  <a:pt x="190781" y="1318799"/>
                </a:lnTo>
                <a:lnTo>
                  <a:pt x="162095" y="1282899"/>
                </a:lnTo>
                <a:lnTo>
                  <a:pt x="135439" y="1245243"/>
                </a:lnTo>
                <a:lnTo>
                  <a:pt x="110901" y="1205922"/>
                </a:lnTo>
                <a:lnTo>
                  <a:pt x="88570" y="1165031"/>
                </a:lnTo>
                <a:lnTo>
                  <a:pt x="68535" y="1122661"/>
                </a:lnTo>
                <a:lnTo>
                  <a:pt x="50884" y="1078906"/>
                </a:lnTo>
                <a:lnTo>
                  <a:pt x="35705" y="1033858"/>
                </a:lnTo>
                <a:lnTo>
                  <a:pt x="23087" y="987611"/>
                </a:lnTo>
                <a:lnTo>
                  <a:pt x="13119" y="940256"/>
                </a:lnTo>
                <a:lnTo>
                  <a:pt x="5889" y="891888"/>
                </a:lnTo>
                <a:lnTo>
                  <a:pt x="1487" y="842598"/>
                </a:lnTo>
                <a:lnTo>
                  <a:pt x="0" y="792479"/>
                </a:lnTo>
                <a:close/>
              </a:path>
            </a:pathLst>
          </a:custGeom>
          <a:ln w="25908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30200" y="365252"/>
            <a:ext cx="261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국산 밀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품종</a:t>
            </a:r>
            <a:endParaRPr sz="3600">
              <a:latin typeface="Gulim"/>
              <a:cs typeface="Guli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59494" y="6595668"/>
            <a:ext cx="400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50/71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67016" y="1988820"/>
            <a:ext cx="1615440" cy="1559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459" y="1242060"/>
            <a:ext cx="380999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016" y="1239392"/>
            <a:ext cx="8098155" cy="2680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대립</a:t>
            </a:r>
            <a:r>
              <a:rPr kumimoji="0" sz="24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</a:t>
            </a:r>
            <a:r>
              <a:rPr kumimoji="0" sz="24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수발아</a:t>
            </a:r>
            <a:r>
              <a:rPr kumimoji="0" sz="24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붉은곰팡이병</a:t>
            </a:r>
            <a:r>
              <a:rPr kumimoji="0" sz="24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저항성</a:t>
            </a:r>
            <a:r>
              <a:rPr kumimoji="0" sz="24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국수용</a:t>
            </a:r>
            <a:r>
              <a:rPr kumimoji="0" sz="2400" b="1" i="0" u="none" strike="noStrike" kern="1200" cap="none" spc="-1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113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『</a:t>
            </a:r>
            <a:r>
              <a:rPr kumimoji="0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새금강</a:t>
            </a:r>
            <a:r>
              <a:rPr kumimoji="0" sz="2400" b="1" i="0" u="none" strike="noStrike" kern="1200" cap="none" spc="115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』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0660" marR="0" lvl="0" indent="-28130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1295" algn="l"/>
              </a:tabLst>
              <a:defRPr/>
            </a:pPr>
            <a:r>
              <a:rPr kumimoji="0" sz="17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인공교배</a:t>
            </a:r>
            <a:r>
              <a:rPr kumimoji="0" sz="1700" b="1" i="0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금강/올그루(</a:t>
            </a:r>
            <a:r>
              <a:rPr kumimoji="0" sz="1700" b="1" i="0" u="none" strike="noStrike" kern="1200" cap="none" spc="-1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</a:t>
            </a:r>
            <a:r>
              <a:rPr kumimoji="0" sz="1700" b="1" i="0" u="none" strike="noStrike" kern="1200" cap="none" spc="-1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07)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066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1295" algn="l"/>
                <a:tab pos="385889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내한성</a:t>
            </a:r>
            <a:r>
              <a:rPr kumimoji="0" sz="17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강,	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답리작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적응</a:t>
            </a:r>
            <a:r>
              <a:rPr kumimoji="0" sz="1700" b="1" i="0" u="none" strike="noStrike" kern="1200" cap="none" spc="-229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다수성임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0660" marR="0" lvl="0" indent="-281305" algn="l" defTabSz="914400" rtl="0" eaLnBrk="1" fontAlgn="auto" latinLnBrk="1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129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수발아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와 </a:t>
            </a:r>
            <a:r>
              <a:rPr kumimoji="0" sz="1700" b="1" i="0" u="none" strike="noStrike" kern="1200" cap="none" spc="-3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붉은곰팡이병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저항성</a:t>
            </a:r>
            <a:r>
              <a:rPr kumimoji="0" sz="1700" b="1" i="0" u="none" strike="noStrike" kern="1200" cap="none" spc="-43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강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066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1295" algn="l"/>
              </a:tabLst>
              <a:defRPr/>
            </a:pP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회분함량이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낮고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밀가루색이</a:t>
            </a:r>
            <a:r>
              <a:rPr kumimoji="0" sz="1700" b="1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밝음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066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1295" algn="l"/>
              </a:tabLst>
              <a:defRPr/>
            </a:pP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국수</a:t>
            </a:r>
            <a:r>
              <a:rPr kumimoji="0" sz="17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색이</a:t>
            </a:r>
            <a:r>
              <a:rPr kumimoji="0" sz="17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밝고</a:t>
            </a:r>
            <a:r>
              <a:rPr kumimoji="0" sz="17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식미가</a:t>
            </a:r>
            <a:r>
              <a:rPr kumimoji="0" sz="17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우수하여</a:t>
            </a:r>
            <a:r>
              <a:rPr kumimoji="0" sz="17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제면용으로</a:t>
            </a:r>
            <a:r>
              <a:rPr kumimoji="0" sz="1700" b="1" i="0" u="none" strike="noStrike" kern="1200" cap="none" spc="-13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적합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94508" y="4155313"/>
            <a:ext cx="4041775" cy="1557020"/>
            <a:chOff x="2294508" y="4155313"/>
            <a:chExt cx="4041775" cy="1557020"/>
          </a:xfrm>
        </p:grpSpPr>
        <p:sp>
          <p:nvSpPr>
            <p:cNvPr id="6" name="object 6"/>
            <p:cNvSpPr/>
            <p:nvPr/>
          </p:nvSpPr>
          <p:spPr>
            <a:xfrm>
              <a:off x="2294509" y="4155312"/>
              <a:ext cx="4041775" cy="610235"/>
            </a:xfrm>
            <a:custGeom>
              <a:avLst/>
              <a:gdLst/>
              <a:ahLst/>
              <a:cxnLst/>
              <a:rect l="l" t="t" r="r" b="b"/>
              <a:pathLst>
                <a:path w="4041775" h="610235">
                  <a:moveTo>
                    <a:pt x="2853512" y="0"/>
                  </a:moveTo>
                  <a:lnTo>
                    <a:pt x="2853512" y="0"/>
                  </a:lnTo>
                  <a:lnTo>
                    <a:pt x="0" y="0"/>
                  </a:lnTo>
                  <a:lnTo>
                    <a:pt x="0" y="610108"/>
                  </a:lnTo>
                  <a:lnTo>
                    <a:pt x="2853512" y="610108"/>
                  </a:lnTo>
                  <a:lnTo>
                    <a:pt x="2853512" y="0"/>
                  </a:lnTo>
                  <a:close/>
                </a:path>
                <a:path w="4041775" h="610235">
                  <a:moveTo>
                    <a:pt x="4041698" y="0"/>
                  </a:moveTo>
                  <a:lnTo>
                    <a:pt x="2853563" y="0"/>
                  </a:lnTo>
                  <a:lnTo>
                    <a:pt x="2853563" y="610108"/>
                  </a:lnTo>
                  <a:lnTo>
                    <a:pt x="4041698" y="610108"/>
                  </a:lnTo>
                  <a:lnTo>
                    <a:pt x="404169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276600" y="4765433"/>
              <a:ext cx="3060065" cy="492125"/>
            </a:xfrm>
            <a:custGeom>
              <a:avLst/>
              <a:gdLst/>
              <a:ahLst/>
              <a:cxnLst/>
              <a:rect l="l" t="t" r="r" b="b"/>
              <a:pathLst>
                <a:path w="3060065" h="492125">
                  <a:moveTo>
                    <a:pt x="1871421" y="0"/>
                  </a:moveTo>
                  <a:lnTo>
                    <a:pt x="931316" y="0"/>
                  </a:lnTo>
                  <a:lnTo>
                    <a:pt x="0" y="0"/>
                  </a:lnTo>
                  <a:lnTo>
                    <a:pt x="0" y="492112"/>
                  </a:lnTo>
                  <a:lnTo>
                    <a:pt x="931291" y="492112"/>
                  </a:lnTo>
                  <a:lnTo>
                    <a:pt x="1871421" y="492112"/>
                  </a:lnTo>
                  <a:lnTo>
                    <a:pt x="1871421" y="0"/>
                  </a:lnTo>
                  <a:close/>
                </a:path>
                <a:path w="3060065" h="492125">
                  <a:moveTo>
                    <a:pt x="3059607" y="0"/>
                  </a:moveTo>
                  <a:lnTo>
                    <a:pt x="1871472" y="0"/>
                  </a:lnTo>
                  <a:lnTo>
                    <a:pt x="1871472" y="492112"/>
                  </a:lnTo>
                  <a:lnTo>
                    <a:pt x="3059607" y="492112"/>
                  </a:lnTo>
                  <a:lnTo>
                    <a:pt x="3059607" y="0"/>
                  </a:lnTo>
                  <a:close/>
                </a:path>
              </a:pathLst>
            </a:custGeom>
            <a:solidFill>
              <a:srgbClr val="CDCDD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276600" y="5257545"/>
              <a:ext cx="3060065" cy="454659"/>
            </a:xfrm>
            <a:custGeom>
              <a:avLst/>
              <a:gdLst/>
              <a:ahLst/>
              <a:cxnLst/>
              <a:rect l="l" t="t" r="r" b="b"/>
              <a:pathLst>
                <a:path w="3060065" h="454660">
                  <a:moveTo>
                    <a:pt x="1871421" y="0"/>
                  </a:moveTo>
                  <a:lnTo>
                    <a:pt x="931316" y="0"/>
                  </a:lnTo>
                  <a:lnTo>
                    <a:pt x="0" y="0"/>
                  </a:lnTo>
                  <a:lnTo>
                    <a:pt x="0" y="454596"/>
                  </a:lnTo>
                  <a:lnTo>
                    <a:pt x="931291" y="454596"/>
                  </a:lnTo>
                  <a:lnTo>
                    <a:pt x="1871421" y="454596"/>
                  </a:lnTo>
                  <a:lnTo>
                    <a:pt x="1871421" y="0"/>
                  </a:lnTo>
                  <a:close/>
                </a:path>
                <a:path w="3060065" h="454660">
                  <a:moveTo>
                    <a:pt x="3059607" y="0"/>
                  </a:moveTo>
                  <a:lnTo>
                    <a:pt x="1871472" y="0"/>
                  </a:lnTo>
                  <a:lnTo>
                    <a:pt x="1871472" y="454596"/>
                  </a:lnTo>
                  <a:lnTo>
                    <a:pt x="3059607" y="454596"/>
                  </a:lnTo>
                  <a:lnTo>
                    <a:pt x="3059607" y="0"/>
                  </a:lnTo>
                  <a:close/>
                </a:path>
              </a:pathLst>
            </a:custGeom>
            <a:solidFill>
              <a:srgbClr val="E8E8E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720662" y="4501388"/>
              <a:ext cx="127000" cy="155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678111" y="4501388"/>
              <a:ext cx="127000" cy="155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89191" y="4148963"/>
          <a:ext cx="8313419" cy="1684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6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01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87325" marR="161290" indent="-203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성숙기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67665" marR="126364" indent="-233679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수발아율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 marR="100965" indent="17780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붉은  곰팡이병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 marR="120650" indent="1612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수량  (k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g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/10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a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170" marR="318135" indent="-1447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단백질  </a:t>
                      </a:r>
                      <a:r>
                        <a:rPr sz="1400" spc="-18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4980" marR="139700" indent="-3263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밀가루밝기  </a:t>
                      </a:r>
                      <a:r>
                        <a:rPr sz="1400" spc="-1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(L*)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90220" marR="229235" indent="-25336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국수경도  </a:t>
                      </a:r>
                      <a:r>
                        <a:rPr sz="1400" spc="-13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(N)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새금강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8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-1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55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8.1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7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MR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5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566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11.6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3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93.54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3.65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금강밀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spc="-85" dirty="0"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-11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0" dirty="0">
                          <a:latin typeface="Gulim"/>
                          <a:cs typeface="Gulim"/>
                        </a:rPr>
                        <a:t>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16.5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S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spc="5" dirty="0">
                          <a:latin typeface="Gulim"/>
                          <a:cs typeface="Gulim"/>
                        </a:rPr>
                        <a:t>445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12.1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spc="-30" dirty="0">
                          <a:latin typeface="Gulim"/>
                          <a:cs typeface="Gulim"/>
                        </a:rPr>
                        <a:t>91.75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4.13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400811" y="2142744"/>
            <a:ext cx="5059680" cy="3636645"/>
            <a:chOff x="400811" y="2142744"/>
            <a:chExt cx="5059680" cy="3636645"/>
          </a:xfrm>
        </p:grpSpPr>
        <p:sp>
          <p:nvSpPr>
            <p:cNvPr id="13" name="object 13"/>
            <p:cNvSpPr/>
            <p:nvPr/>
          </p:nvSpPr>
          <p:spPr>
            <a:xfrm>
              <a:off x="400811" y="2142744"/>
              <a:ext cx="2766060" cy="19674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208276" y="3151632"/>
              <a:ext cx="954024" cy="9464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964179" y="4148327"/>
              <a:ext cx="1536192" cy="16093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924300" y="4169664"/>
              <a:ext cx="1536191" cy="16093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30200" y="365252"/>
            <a:ext cx="261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국산 밀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품종</a:t>
            </a:r>
            <a:endParaRPr sz="3600">
              <a:latin typeface="Gulim"/>
              <a:cs typeface="Gulim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312" y="327405"/>
            <a:ext cx="749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lang="ko-KR" altLang="en-US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파종적기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154" y="1097656"/>
            <a:ext cx="8529320" cy="5395066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87680" marR="0" lvl="0" indent="-475615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8315" algn="l"/>
              </a:tabLst>
              <a:defRPr/>
            </a:pP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너무 일찍 파종하면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?</a:t>
            </a: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tabLst>
                <a:tab pos="488315" algn="l"/>
              </a:tabLst>
              <a:defRPr/>
            </a:pP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- </a:t>
            </a:r>
            <a:r>
              <a:rPr kumimoji="0" lang="ko-KR" altLang="en-US" sz="2800" b="1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춘파성이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강한 품종을 너무 일찍 파종하면 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겨울</a:t>
            </a:r>
            <a:endParaRPr kumimoji="0" lang="en-US" altLang="ko-KR" sz="2800" b="1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  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이 오기전에 어린 이삭이 생겨 </a:t>
            </a:r>
            <a:r>
              <a:rPr lang="ko-KR" altLang="en-US" sz="2800" b="1" spc="-5" dirty="0" err="1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얼어죽기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 쉬움</a:t>
            </a:r>
            <a:endParaRPr lang="en-US" altLang="ko-KR" sz="2800" b="1" spc="-5" dirty="0">
              <a:solidFill>
                <a:prstClr val="black"/>
              </a:solidFill>
              <a:latin typeface="Gulim"/>
              <a:ea typeface="맑은 고딕" panose="020B0503020000020004" pitchFamily="50" charset="-127"/>
              <a:cs typeface="Gulim"/>
            </a:endParaRPr>
          </a:p>
          <a:p>
            <a:pPr marL="487680" marR="0" lvl="0" indent="-475615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8315" algn="l"/>
              </a:tabLst>
              <a:defRPr/>
            </a:pP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너무 늦게 파종하면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?</a:t>
            </a: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 - 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추위에 가장 약한 시기가 이유기</a:t>
            </a:r>
            <a:r>
              <a:rPr lang="en-US" altLang="ko-KR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(</a:t>
            </a:r>
            <a:r>
              <a:rPr lang="ko-KR" altLang="en-US" sz="2800" b="1" spc="-5" dirty="0" err="1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엽수</a:t>
            </a:r>
            <a:r>
              <a:rPr lang="en-US" altLang="ko-KR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3~4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매</a:t>
            </a:r>
            <a:r>
              <a:rPr lang="en-US" altLang="ko-KR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)</a:t>
            </a: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    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이므로 늦게 파종하면 </a:t>
            </a:r>
            <a:r>
              <a:rPr kumimoji="0" lang="ko-KR" altLang="en-US" sz="2800" b="1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얼어죽음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– 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특히 배수가</a:t>
            </a:r>
            <a:endParaRPr kumimoji="0" lang="en-US" altLang="ko-KR" sz="2800" b="1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      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안되는 논에서</a:t>
            </a:r>
            <a:r>
              <a:rPr 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 </a:t>
            </a: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- 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파종시기가 늦어질 경우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20%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정도 </a:t>
            </a:r>
            <a:r>
              <a:rPr kumimoji="0" lang="ko-KR" altLang="en-US" sz="2800" b="1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종자량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늘림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9968799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59" y="1175003"/>
            <a:ext cx="347471" cy="347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615" y="1137665"/>
            <a:ext cx="6344285" cy="253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백립계</a:t>
            </a:r>
            <a:r>
              <a:rPr kumimoji="0" sz="24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경질</a:t>
            </a:r>
            <a:r>
              <a:rPr kumimoji="0" sz="24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조숙</a:t>
            </a:r>
            <a:r>
              <a:rPr kumimoji="0" sz="24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</a:t>
            </a:r>
            <a:r>
              <a:rPr kumimoji="0" sz="24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빵용</a:t>
            </a:r>
            <a:r>
              <a:rPr kumimoji="0" sz="2400" b="1" i="0" u="none" strike="noStrike" kern="1200" cap="none" spc="110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『</a:t>
            </a:r>
            <a:r>
              <a:rPr kumimoji="0" sz="2400" b="1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백강</a:t>
            </a:r>
            <a:r>
              <a:rPr kumimoji="0" sz="2400" b="1" i="0" u="none" strike="noStrike" kern="1200" cap="none" spc="115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』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육성년도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2015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숙기가</a:t>
            </a:r>
            <a:r>
              <a:rPr kumimoji="0" sz="17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빠르고</a:t>
            </a:r>
            <a:r>
              <a:rPr kumimoji="0" sz="17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답리작</a:t>
            </a:r>
            <a:r>
              <a:rPr kumimoji="0" sz="1700" b="1" i="0" u="none" strike="noStrike" kern="1200" cap="none" spc="-1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적응</a:t>
            </a:r>
            <a:r>
              <a:rPr kumimoji="0" sz="1700" b="1" i="0" u="none" strike="noStrike" kern="1200" cap="none" spc="-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다수성임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백립계 대립이고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,</a:t>
            </a:r>
            <a:r>
              <a:rPr kumimoji="0" sz="1700" b="1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경질밀임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수량성 </a:t>
            </a:r>
            <a:r>
              <a:rPr kumimoji="0" sz="1700" b="1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:</a:t>
            </a:r>
            <a:r>
              <a:rPr kumimoji="0" sz="17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520kg/10a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  <a:tab pos="4929505" algn="l"/>
              </a:tabLst>
              <a:defRPr/>
            </a:pP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단백질과</a:t>
            </a:r>
            <a:r>
              <a:rPr kumimoji="0" sz="17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글루텐</a:t>
            </a:r>
            <a:r>
              <a:rPr kumimoji="0" sz="17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함량	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높음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  <a:p>
            <a:pPr marL="2747010" marR="0" lvl="0" indent="-281305" algn="l" defTabSz="914400" rtl="0" eaLnBrk="1" fontAlgn="auto" latinLnBrk="1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2747645" algn="l"/>
              </a:tabLst>
              <a:defRPr/>
            </a:pP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빵</a:t>
            </a:r>
            <a:r>
              <a:rPr kumimoji="0" sz="17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부피가</a:t>
            </a:r>
            <a:r>
              <a:rPr kumimoji="0" sz="17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크고,</a:t>
            </a:r>
            <a:r>
              <a:rPr kumimoji="0" sz="17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부드러워</a:t>
            </a:r>
            <a:r>
              <a:rPr kumimoji="0" sz="17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빵적성</a:t>
            </a:r>
            <a:r>
              <a:rPr kumimoji="0" sz="1700" b="1" i="0" u="none" strike="noStrike" kern="1200" cap="none" spc="-13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 </a:t>
            </a:r>
            <a:r>
              <a:rPr kumimoji="0" sz="1700" b="1" i="0" u="none" strike="noStrike" kern="1200" cap="none" spc="-2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우수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7751" y="5157190"/>
            <a:ext cx="5544820" cy="536575"/>
            <a:chOff x="1817751" y="5157190"/>
            <a:chExt cx="5544820" cy="536575"/>
          </a:xfrm>
        </p:grpSpPr>
        <p:sp>
          <p:nvSpPr>
            <p:cNvPr id="5" name="object 5"/>
            <p:cNvSpPr/>
            <p:nvPr/>
          </p:nvSpPr>
          <p:spPr>
            <a:xfrm>
              <a:off x="1817751" y="5157190"/>
              <a:ext cx="5544820" cy="536575"/>
            </a:xfrm>
            <a:custGeom>
              <a:avLst/>
              <a:gdLst/>
              <a:ahLst/>
              <a:cxnLst/>
              <a:rect l="l" t="t" r="r" b="b"/>
              <a:pathLst>
                <a:path w="5544820" h="536575">
                  <a:moveTo>
                    <a:pt x="5544566" y="0"/>
                  </a:moveTo>
                  <a:lnTo>
                    <a:pt x="5544566" y="0"/>
                  </a:lnTo>
                  <a:lnTo>
                    <a:pt x="0" y="0"/>
                  </a:lnTo>
                  <a:lnTo>
                    <a:pt x="0" y="536168"/>
                  </a:lnTo>
                  <a:lnTo>
                    <a:pt x="5544566" y="536168"/>
                  </a:lnTo>
                  <a:lnTo>
                    <a:pt x="554456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446977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33436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219768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583367" y="5466664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25195" y="5150865"/>
          <a:ext cx="8317227" cy="1368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6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62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6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570865" marR="417195" indent="-1447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제분율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0" marR="50673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회분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0" marR="416559" indent="-1447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단백질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 marR="417195" indent="-12192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글루텐  </a:t>
                      </a:r>
                      <a:r>
                        <a:rPr sz="1400" spc="-13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(l)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5465" marR="417195" indent="-1193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빵부피  </a:t>
                      </a:r>
                      <a:r>
                        <a:rPr sz="1400" spc="-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(ml)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백강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71.2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0.42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12.4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4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10.1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528955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5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950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조경밀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71.0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0.48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11.1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55" dirty="0">
                          <a:latin typeface="Gulim"/>
                          <a:cs typeface="Gulim"/>
                        </a:rPr>
                        <a:t>8.3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528955" algn="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900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25195" y="3782695"/>
          <a:ext cx="8316592" cy="1436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8770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출수기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44805" marR="319405" indent="-184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성숙기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15290" marR="4083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간장   </a:t>
                      </a:r>
                      <a:r>
                        <a:rPr sz="1400" spc="-1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㎝</a:t>
                      </a:r>
                      <a:r>
                        <a:rPr sz="1400" spc="-12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53390" marR="265430" indent="-1784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1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수립수  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(개)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90220" marR="318135" indent="-1631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천립중  </a:t>
                      </a:r>
                      <a:r>
                        <a:rPr sz="1400" spc="-9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(g)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44475" indent="730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수량성  (k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g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/10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a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백강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4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4.24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8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-3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31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47.5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1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520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금강밀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4.24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80" dirty="0"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-3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latin typeface="Gulim"/>
                          <a:cs typeface="Gulim"/>
                        </a:rPr>
                        <a:t>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76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8260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31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412115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5" dirty="0">
                          <a:latin typeface="Gulim"/>
                          <a:cs typeface="Gulim"/>
                        </a:rPr>
                        <a:t>46.4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445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523988" y="1095755"/>
            <a:ext cx="1452372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9288" y="1741932"/>
            <a:ext cx="2697480" cy="1830705"/>
            <a:chOff x="399288" y="1741932"/>
            <a:chExt cx="2697480" cy="1830705"/>
          </a:xfrm>
        </p:grpSpPr>
        <p:sp>
          <p:nvSpPr>
            <p:cNvPr id="14" name="object 14"/>
            <p:cNvSpPr/>
            <p:nvPr/>
          </p:nvSpPr>
          <p:spPr>
            <a:xfrm>
              <a:off x="399288" y="1741932"/>
              <a:ext cx="2697480" cy="18303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232660" y="2862072"/>
              <a:ext cx="841248" cy="7040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/>
          <p:nvPr/>
        </p:nvSpPr>
        <p:spPr>
          <a:xfrm>
            <a:off x="4501134" y="3641597"/>
            <a:ext cx="4398645" cy="2956560"/>
          </a:xfrm>
          <a:custGeom>
            <a:avLst/>
            <a:gdLst/>
            <a:ahLst/>
            <a:cxnLst/>
            <a:rect l="l" t="t" r="r" b="b"/>
            <a:pathLst>
              <a:path w="4398645" h="2956559">
                <a:moveTo>
                  <a:pt x="0" y="2164079"/>
                </a:moveTo>
                <a:lnTo>
                  <a:pt x="1487" y="2113965"/>
                </a:lnTo>
                <a:lnTo>
                  <a:pt x="5889" y="2064679"/>
                </a:lnTo>
                <a:lnTo>
                  <a:pt x="13119" y="2016313"/>
                </a:lnTo>
                <a:lnTo>
                  <a:pt x="23087" y="1968961"/>
                </a:lnTo>
                <a:lnTo>
                  <a:pt x="35705" y="1922715"/>
                </a:lnTo>
                <a:lnTo>
                  <a:pt x="50884" y="1877669"/>
                </a:lnTo>
                <a:lnTo>
                  <a:pt x="68535" y="1833914"/>
                </a:lnTo>
                <a:lnTo>
                  <a:pt x="88570" y="1791545"/>
                </a:lnTo>
                <a:lnTo>
                  <a:pt x="110901" y="1750654"/>
                </a:lnTo>
                <a:lnTo>
                  <a:pt x="135439" y="1711333"/>
                </a:lnTo>
                <a:lnTo>
                  <a:pt x="162095" y="1673676"/>
                </a:lnTo>
                <a:lnTo>
                  <a:pt x="190781" y="1637775"/>
                </a:lnTo>
                <a:lnTo>
                  <a:pt x="221408" y="1603724"/>
                </a:lnTo>
                <a:lnTo>
                  <a:pt x="253888" y="1571615"/>
                </a:lnTo>
                <a:lnTo>
                  <a:pt x="288131" y="1541541"/>
                </a:lnTo>
                <a:lnTo>
                  <a:pt x="324050" y="1513594"/>
                </a:lnTo>
                <a:lnTo>
                  <a:pt x="361556" y="1487869"/>
                </a:lnTo>
                <a:lnTo>
                  <a:pt x="400560" y="1464457"/>
                </a:lnTo>
                <a:lnTo>
                  <a:pt x="440974" y="1443452"/>
                </a:lnTo>
                <a:lnTo>
                  <a:pt x="482709" y="1424946"/>
                </a:lnTo>
                <a:lnTo>
                  <a:pt x="525677" y="1409033"/>
                </a:lnTo>
                <a:lnTo>
                  <a:pt x="569789" y="1395805"/>
                </a:lnTo>
                <a:lnTo>
                  <a:pt x="614956" y="1385354"/>
                </a:lnTo>
                <a:lnTo>
                  <a:pt x="661089" y="1377775"/>
                </a:lnTo>
                <a:lnTo>
                  <a:pt x="708102" y="1373159"/>
                </a:lnTo>
                <a:lnTo>
                  <a:pt x="755903" y="1371600"/>
                </a:lnTo>
                <a:lnTo>
                  <a:pt x="803705" y="1373159"/>
                </a:lnTo>
                <a:lnTo>
                  <a:pt x="850718" y="1377775"/>
                </a:lnTo>
                <a:lnTo>
                  <a:pt x="896851" y="1385354"/>
                </a:lnTo>
                <a:lnTo>
                  <a:pt x="942018" y="1395805"/>
                </a:lnTo>
                <a:lnTo>
                  <a:pt x="986130" y="1409033"/>
                </a:lnTo>
                <a:lnTo>
                  <a:pt x="1029098" y="1424946"/>
                </a:lnTo>
                <a:lnTo>
                  <a:pt x="1070833" y="1443452"/>
                </a:lnTo>
                <a:lnTo>
                  <a:pt x="1111247" y="1464457"/>
                </a:lnTo>
                <a:lnTo>
                  <a:pt x="1150251" y="1487869"/>
                </a:lnTo>
                <a:lnTo>
                  <a:pt x="1187757" y="1513594"/>
                </a:lnTo>
                <a:lnTo>
                  <a:pt x="1223676" y="1541541"/>
                </a:lnTo>
                <a:lnTo>
                  <a:pt x="1257919" y="1571615"/>
                </a:lnTo>
                <a:lnTo>
                  <a:pt x="1290399" y="1603724"/>
                </a:lnTo>
                <a:lnTo>
                  <a:pt x="1321026" y="1637775"/>
                </a:lnTo>
                <a:lnTo>
                  <a:pt x="1349712" y="1673676"/>
                </a:lnTo>
                <a:lnTo>
                  <a:pt x="1376368" y="1711333"/>
                </a:lnTo>
                <a:lnTo>
                  <a:pt x="1400906" y="1750654"/>
                </a:lnTo>
                <a:lnTo>
                  <a:pt x="1423237" y="1791545"/>
                </a:lnTo>
                <a:lnTo>
                  <a:pt x="1443272" y="1833914"/>
                </a:lnTo>
                <a:lnTo>
                  <a:pt x="1460923" y="1877669"/>
                </a:lnTo>
                <a:lnTo>
                  <a:pt x="1476102" y="1922715"/>
                </a:lnTo>
                <a:lnTo>
                  <a:pt x="1488720" y="1968961"/>
                </a:lnTo>
                <a:lnTo>
                  <a:pt x="1498688" y="2016313"/>
                </a:lnTo>
                <a:lnTo>
                  <a:pt x="1505918" y="2064679"/>
                </a:lnTo>
                <a:lnTo>
                  <a:pt x="1510320" y="2113965"/>
                </a:lnTo>
                <a:lnTo>
                  <a:pt x="1511807" y="2164079"/>
                </a:lnTo>
                <a:lnTo>
                  <a:pt x="1510320" y="2214198"/>
                </a:lnTo>
                <a:lnTo>
                  <a:pt x="1505918" y="2263488"/>
                </a:lnTo>
                <a:lnTo>
                  <a:pt x="1498688" y="2311856"/>
                </a:lnTo>
                <a:lnTo>
                  <a:pt x="1488720" y="2359211"/>
                </a:lnTo>
                <a:lnTo>
                  <a:pt x="1476102" y="2405458"/>
                </a:lnTo>
                <a:lnTo>
                  <a:pt x="1460923" y="2450506"/>
                </a:lnTo>
                <a:lnTo>
                  <a:pt x="1443272" y="2494261"/>
                </a:lnTo>
                <a:lnTo>
                  <a:pt x="1423237" y="2536631"/>
                </a:lnTo>
                <a:lnTo>
                  <a:pt x="1400906" y="2577522"/>
                </a:lnTo>
                <a:lnTo>
                  <a:pt x="1376368" y="2616843"/>
                </a:lnTo>
                <a:lnTo>
                  <a:pt x="1349712" y="2654499"/>
                </a:lnTo>
                <a:lnTo>
                  <a:pt x="1321026" y="2690399"/>
                </a:lnTo>
                <a:lnTo>
                  <a:pt x="1290399" y="2724450"/>
                </a:lnTo>
                <a:lnTo>
                  <a:pt x="1257919" y="2756557"/>
                </a:lnTo>
                <a:lnTo>
                  <a:pt x="1223676" y="2786630"/>
                </a:lnTo>
                <a:lnTo>
                  <a:pt x="1187757" y="2814575"/>
                </a:lnTo>
                <a:lnTo>
                  <a:pt x="1150251" y="2840299"/>
                </a:lnTo>
                <a:lnTo>
                  <a:pt x="1111247" y="2863709"/>
                </a:lnTo>
                <a:lnTo>
                  <a:pt x="1070833" y="2884713"/>
                </a:lnTo>
                <a:lnTo>
                  <a:pt x="1029098" y="2903217"/>
                </a:lnTo>
                <a:lnTo>
                  <a:pt x="986130" y="2919129"/>
                </a:lnTo>
                <a:lnTo>
                  <a:pt x="942018" y="2932357"/>
                </a:lnTo>
                <a:lnTo>
                  <a:pt x="896851" y="2942806"/>
                </a:lnTo>
                <a:lnTo>
                  <a:pt x="850718" y="2950385"/>
                </a:lnTo>
                <a:lnTo>
                  <a:pt x="803705" y="2955000"/>
                </a:lnTo>
                <a:lnTo>
                  <a:pt x="755903" y="2956560"/>
                </a:lnTo>
                <a:lnTo>
                  <a:pt x="708102" y="2955000"/>
                </a:lnTo>
                <a:lnTo>
                  <a:pt x="661089" y="2950385"/>
                </a:lnTo>
                <a:lnTo>
                  <a:pt x="614956" y="2942806"/>
                </a:lnTo>
                <a:lnTo>
                  <a:pt x="569789" y="2932357"/>
                </a:lnTo>
                <a:lnTo>
                  <a:pt x="525677" y="2919129"/>
                </a:lnTo>
                <a:lnTo>
                  <a:pt x="482709" y="2903217"/>
                </a:lnTo>
                <a:lnTo>
                  <a:pt x="440974" y="2884713"/>
                </a:lnTo>
                <a:lnTo>
                  <a:pt x="400560" y="2863709"/>
                </a:lnTo>
                <a:lnTo>
                  <a:pt x="361556" y="2840299"/>
                </a:lnTo>
                <a:lnTo>
                  <a:pt x="324050" y="2814575"/>
                </a:lnTo>
                <a:lnTo>
                  <a:pt x="288131" y="2786630"/>
                </a:lnTo>
                <a:lnTo>
                  <a:pt x="253888" y="2756557"/>
                </a:lnTo>
                <a:lnTo>
                  <a:pt x="221408" y="2724450"/>
                </a:lnTo>
                <a:lnTo>
                  <a:pt x="190781" y="2690399"/>
                </a:lnTo>
                <a:lnTo>
                  <a:pt x="162095" y="2654499"/>
                </a:lnTo>
                <a:lnTo>
                  <a:pt x="135439" y="2616843"/>
                </a:lnTo>
                <a:lnTo>
                  <a:pt x="110901" y="2577522"/>
                </a:lnTo>
                <a:lnTo>
                  <a:pt x="88570" y="2536631"/>
                </a:lnTo>
                <a:lnTo>
                  <a:pt x="68535" y="2494261"/>
                </a:lnTo>
                <a:lnTo>
                  <a:pt x="50884" y="2450506"/>
                </a:lnTo>
                <a:lnTo>
                  <a:pt x="35705" y="2405458"/>
                </a:lnTo>
                <a:lnTo>
                  <a:pt x="23087" y="2359211"/>
                </a:lnTo>
                <a:lnTo>
                  <a:pt x="13119" y="2311856"/>
                </a:lnTo>
                <a:lnTo>
                  <a:pt x="5889" y="2263488"/>
                </a:lnTo>
                <a:lnTo>
                  <a:pt x="1487" y="2214198"/>
                </a:lnTo>
                <a:lnTo>
                  <a:pt x="0" y="2164079"/>
                </a:lnTo>
                <a:close/>
              </a:path>
              <a:path w="4398645" h="2956559">
                <a:moveTo>
                  <a:pt x="1331976" y="2164079"/>
                </a:moveTo>
                <a:lnTo>
                  <a:pt x="1333463" y="2113965"/>
                </a:lnTo>
                <a:lnTo>
                  <a:pt x="1337865" y="2064679"/>
                </a:lnTo>
                <a:lnTo>
                  <a:pt x="1345095" y="2016313"/>
                </a:lnTo>
                <a:lnTo>
                  <a:pt x="1355063" y="1968961"/>
                </a:lnTo>
                <a:lnTo>
                  <a:pt x="1367681" y="1922715"/>
                </a:lnTo>
                <a:lnTo>
                  <a:pt x="1382860" y="1877669"/>
                </a:lnTo>
                <a:lnTo>
                  <a:pt x="1400511" y="1833914"/>
                </a:lnTo>
                <a:lnTo>
                  <a:pt x="1420546" y="1791545"/>
                </a:lnTo>
                <a:lnTo>
                  <a:pt x="1442877" y="1750654"/>
                </a:lnTo>
                <a:lnTo>
                  <a:pt x="1467415" y="1711333"/>
                </a:lnTo>
                <a:lnTo>
                  <a:pt x="1494071" y="1673676"/>
                </a:lnTo>
                <a:lnTo>
                  <a:pt x="1522757" y="1637775"/>
                </a:lnTo>
                <a:lnTo>
                  <a:pt x="1553384" y="1603724"/>
                </a:lnTo>
                <a:lnTo>
                  <a:pt x="1585864" y="1571615"/>
                </a:lnTo>
                <a:lnTo>
                  <a:pt x="1620107" y="1541541"/>
                </a:lnTo>
                <a:lnTo>
                  <a:pt x="1656026" y="1513594"/>
                </a:lnTo>
                <a:lnTo>
                  <a:pt x="1693532" y="1487869"/>
                </a:lnTo>
                <a:lnTo>
                  <a:pt x="1732536" y="1464457"/>
                </a:lnTo>
                <a:lnTo>
                  <a:pt x="1772950" y="1443452"/>
                </a:lnTo>
                <a:lnTo>
                  <a:pt x="1814685" y="1424946"/>
                </a:lnTo>
                <a:lnTo>
                  <a:pt x="1857653" y="1409033"/>
                </a:lnTo>
                <a:lnTo>
                  <a:pt x="1901765" y="1395805"/>
                </a:lnTo>
                <a:lnTo>
                  <a:pt x="1946932" y="1385354"/>
                </a:lnTo>
                <a:lnTo>
                  <a:pt x="1993065" y="1377775"/>
                </a:lnTo>
                <a:lnTo>
                  <a:pt x="2040078" y="1373159"/>
                </a:lnTo>
                <a:lnTo>
                  <a:pt x="2087880" y="1371600"/>
                </a:lnTo>
                <a:lnTo>
                  <a:pt x="2135681" y="1373159"/>
                </a:lnTo>
                <a:lnTo>
                  <a:pt x="2182694" y="1377775"/>
                </a:lnTo>
                <a:lnTo>
                  <a:pt x="2228827" y="1385354"/>
                </a:lnTo>
                <a:lnTo>
                  <a:pt x="2273994" y="1395805"/>
                </a:lnTo>
                <a:lnTo>
                  <a:pt x="2318106" y="1409033"/>
                </a:lnTo>
                <a:lnTo>
                  <a:pt x="2361074" y="1424946"/>
                </a:lnTo>
                <a:lnTo>
                  <a:pt x="2402809" y="1443452"/>
                </a:lnTo>
                <a:lnTo>
                  <a:pt x="2443223" y="1464457"/>
                </a:lnTo>
                <a:lnTo>
                  <a:pt x="2482227" y="1487869"/>
                </a:lnTo>
                <a:lnTo>
                  <a:pt x="2519733" y="1513594"/>
                </a:lnTo>
                <a:lnTo>
                  <a:pt x="2555652" y="1541541"/>
                </a:lnTo>
                <a:lnTo>
                  <a:pt x="2589895" y="1571615"/>
                </a:lnTo>
                <a:lnTo>
                  <a:pt x="2622375" y="1603724"/>
                </a:lnTo>
                <a:lnTo>
                  <a:pt x="2653002" y="1637775"/>
                </a:lnTo>
                <a:lnTo>
                  <a:pt x="2681688" y="1673676"/>
                </a:lnTo>
                <a:lnTo>
                  <a:pt x="2708344" y="1711333"/>
                </a:lnTo>
                <a:lnTo>
                  <a:pt x="2732882" y="1750654"/>
                </a:lnTo>
                <a:lnTo>
                  <a:pt x="2755213" y="1791545"/>
                </a:lnTo>
                <a:lnTo>
                  <a:pt x="2775248" y="1833914"/>
                </a:lnTo>
                <a:lnTo>
                  <a:pt x="2792899" y="1877669"/>
                </a:lnTo>
                <a:lnTo>
                  <a:pt x="2808078" y="1922715"/>
                </a:lnTo>
                <a:lnTo>
                  <a:pt x="2820696" y="1968961"/>
                </a:lnTo>
                <a:lnTo>
                  <a:pt x="2830664" y="2016313"/>
                </a:lnTo>
                <a:lnTo>
                  <a:pt x="2837894" y="2064679"/>
                </a:lnTo>
                <a:lnTo>
                  <a:pt x="2842296" y="2113965"/>
                </a:lnTo>
                <a:lnTo>
                  <a:pt x="2843784" y="2164079"/>
                </a:lnTo>
                <a:lnTo>
                  <a:pt x="2842296" y="2214198"/>
                </a:lnTo>
                <a:lnTo>
                  <a:pt x="2837894" y="2263488"/>
                </a:lnTo>
                <a:lnTo>
                  <a:pt x="2830664" y="2311856"/>
                </a:lnTo>
                <a:lnTo>
                  <a:pt x="2820696" y="2359211"/>
                </a:lnTo>
                <a:lnTo>
                  <a:pt x="2808078" y="2405458"/>
                </a:lnTo>
                <a:lnTo>
                  <a:pt x="2792899" y="2450506"/>
                </a:lnTo>
                <a:lnTo>
                  <a:pt x="2775248" y="2494261"/>
                </a:lnTo>
                <a:lnTo>
                  <a:pt x="2755213" y="2536631"/>
                </a:lnTo>
                <a:lnTo>
                  <a:pt x="2732882" y="2577522"/>
                </a:lnTo>
                <a:lnTo>
                  <a:pt x="2708344" y="2616843"/>
                </a:lnTo>
                <a:lnTo>
                  <a:pt x="2681688" y="2654499"/>
                </a:lnTo>
                <a:lnTo>
                  <a:pt x="2653002" y="2690399"/>
                </a:lnTo>
                <a:lnTo>
                  <a:pt x="2622375" y="2724450"/>
                </a:lnTo>
                <a:lnTo>
                  <a:pt x="2589895" y="2756557"/>
                </a:lnTo>
                <a:lnTo>
                  <a:pt x="2555652" y="2786630"/>
                </a:lnTo>
                <a:lnTo>
                  <a:pt x="2519733" y="2814575"/>
                </a:lnTo>
                <a:lnTo>
                  <a:pt x="2482227" y="2840299"/>
                </a:lnTo>
                <a:lnTo>
                  <a:pt x="2443223" y="2863709"/>
                </a:lnTo>
                <a:lnTo>
                  <a:pt x="2402809" y="2884713"/>
                </a:lnTo>
                <a:lnTo>
                  <a:pt x="2361074" y="2903217"/>
                </a:lnTo>
                <a:lnTo>
                  <a:pt x="2318106" y="2919129"/>
                </a:lnTo>
                <a:lnTo>
                  <a:pt x="2273994" y="2932357"/>
                </a:lnTo>
                <a:lnTo>
                  <a:pt x="2228827" y="2942806"/>
                </a:lnTo>
                <a:lnTo>
                  <a:pt x="2182694" y="2950385"/>
                </a:lnTo>
                <a:lnTo>
                  <a:pt x="2135681" y="2955000"/>
                </a:lnTo>
                <a:lnTo>
                  <a:pt x="2087880" y="2956560"/>
                </a:lnTo>
                <a:lnTo>
                  <a:pt x="2040078" y="2955000"/>
                </a:lnTo>
                <a:lnTo>
                  <a:pt x="1993065" y="2950385"/>
                </a:lnTo>
                <a:lnTo>
                  <a:pt x="1946932" y="2942806"/>
                </a:lnTo>
                <a:lnTo>
                  <a:pt x="1901765" y="2932357"/>
                </a:lnTo>
                <a:lnTo>
                  <a:pt x="1857653" y="2919129"/>
                </a:lnTo>
                <a:lnTo>
                  <a:pt x="1814685" y="2903217"/>
                </a:lnTo>
                <a:lnTo>
                  <a:pt x="1772950" y="2884713"/>
                </a:lnTo>
                <a:lnTo>
                  <a:pt x="1732536" y="2863709"/>
                </a:lnTo>
                <a:lnTo>
                  <a:pt x="1693532" y="2840299"/>
                </a:lnTo>
                <a:lnTo>
                  <a:pt x="1656026" y="2814575"/>
                </a:lnTo>
                <a:lnTo>
                  <a:pt x="1620107" y="2786630"/>
                </a:lnTo>
                <a:lnTo>
                  <a:pt x="1585864" y="2756557"/>
                </a:lnTo>
                <a:lnTo>
                  <a:pt x="1553384" y="2724450"/>
                </a:lnTo>
                <a:lnTo>
                  <a:pt x="1522757" y="2690399"/>
                </a:lnTo>
                <a:lnTo>
                  <a:pt x="1494071" y="2654499"/>
                </a:lnTo>
                <a:lnTo>
                  <a:pt x="1467415" y="2616843"/>
                </a:lnTo>
                <a:lnTo>
                  <a:pt x="1442877" y="2577522"/>
                </a:lnTo>
                <a:lnTo>
                  <a:pt x="1420546" y="2536631"/>
                </a:lnTo>
                <a:lnTo>
                  <a:pt x="1400511" y="2494261"/>
                </a:lnTo>
                <a:lnTo>
                  <a:pt x="1382860" y="2450506"/>
                </a:lnTo>
                <a:lnTo>
                  <a:pt x="1367681" y="2405458"/>
                </a:lnTo>
                <a:lnTo>
                  <a:pt x="1355063" y="2359211"/>
                </a:lnTo>
                <a:lnTo>
                  <a:pt x="1345095" y="2311856"/>
                </a:lnTo>
                <a:lnTo>
                  <a:pt x="1337865" y="2263488"/>
                </a:lnTo>
                <a:lnTo>
                  <a:pt x="1333463" y="2214198"/>
                </a:lnTo>
                <a:lnTo>
                  <a:pt x="1331976" y="2164079"/>
                </a:lnTo>
                <a:close/>
              </a:path>
              <a:path w="4398645" h="2956559">
                <a:moveTo>
                  <a:pt x="2663951" y="2164079"/>
                </a:moveTo>
                <a:lnTo>
                  <a:pt x="2665439" y="2113965"/>
                </a:lnTo>
                <a:lnTo>
                  <a:pt x="2669841" y="2064679"/>
                </a:lnTo>
                <a:lnTo>
                  <a:pt x="2677071" y="2016313"/>
                </a:lnTo>
                <a:lnTo>
                  <a:pt x="2687039" y="1968961"/>
                </a:lnTo>
                <a:lnTo>
                  <a:pt x="2699657" y="1922715"/>
                </a:lnTo>
                <a:lnTo>
                  <a:pt x="2714836" y="1877669"/>
                </a:lnTo>
                <a:lnTo>
                  <a:pt x="2732487" y="1833914"/>
                </a:lnTo>
                <a:lnTo>
                  <a:pt x="2752522" y="1791545"/>
                </a:lnTo>
                <a:lnTo>
                  <a:pt x="2774853" y="1750654"/>
                </a:lnTo>
                <a:lnTo>
                  <a:pt x="2799391" y="1711333"/>
                </a:lnTo>
                <a:lnTo>
                  <a:pt x="2826047" y="1673676"/>
                </a:lnTo>
                <a:lnTo>
                  <a:pt x="2854733" y="1637775"/>
                </a:lnTo>
                <a:lnTo>
                  <a:pt x="2885360" y="1603724"/>
                </a:lnTo>
                <a:lnTo>
                  <a:pt x="2917840" y="1571615"/>
                </a:lnTo>
                <a:lnTo>
                  <a:pt x="2952083" y="1541541"/>
                </a:lnTo>
                <a:lnTo>
                  <a:pt x="2988002" y="1513594"/>
                </a:lnTo>
                <a:lnTo>
                  <a:pt x="3025508" y="1487869"/>
                </a:lnTo>
                <a:lnTo>
                  <a:pt x="3064512" y="1464457"/>
                </a:lnTo>
                <a:lnTo>
                  <a:pt x="3104926" y="1443452"/>
                </a:lnTo>
                <a:lnTo>
                  <a:pt x="3146661" y="1424946"/>
                </a:lnTo>
                <a:lnTo>
                  <a:pt x="3189629" y="1409033"/>
                </a:lnTo>
                <a:lnTo>
                  <a:pt x="3233741" y="1395805"/>
                </a:lnTo>
                <a:lnTo>
                  <a:pt x="3278908" y="1385354"/>
                </a:lnTo>
                <a:lnTo>
                  <a:pt x="3325041" y="1377775"/>
                </a:lnTo>
                <a:lnTo>
                  <a:pt x="3372054" y="1373159"/>
                </a:lnTo>
                <a:lnTo>
                  <a:pt x="3419856" y="1371600"/>
                </a:lnTo>
                <a:lnTo>
                  <a:pt x="3467657" y="1373159"/>
                </a:lnTo>
                <a:lnTo>
                  <a:pt x="3514670" y="1377775"/>
                </a:lnTo>
                <a:lnTo>
                  <a:pt x="3560803" y="1385354"/>
                </a:lnTo>
                <a:lnTo>
                  <a:pt x="3605970" y="1395805"/>
                </a:lnTo>
                <a:lnTo>
                  <a:pt x="3650082" y="1409033"/>
                </a:lnTo>
                <a:lnTo>
                  <a:pt x="3693050" y="1424946"/>
                </a:lnTo>
                <a:lnTo>
                  <a:pt x="3734785" y="1443452"/>
                </a:lnTo>
                <a:lnTo>
                  <a:pt x="3775199" y="1464457"/>
                </a:lnTo>
                <a:lnTo>
                  <a:pt x="3814203" y="1487869"/>
                </a:lnTo>
                <a:lnTo>
                  <a:pt x="3851709" y="1513594"/>
                </a:lnTo>
                <a:lnTo>
                  <a:pt x="3887628" y="1541541"/>
                </a:lnTo>
                <a:lnTo>
                  <a:pt x="3921871" y="1571615"/>
                </a:lnTo>
                <a:lnTo>
                  <a:pt x="3954351" y="1603724"/>
                </a:lnTo>
                <a:lnTo>
                  <a:pt x="3984978" y="1637775"/>
                </a:lnTo>
                <a:lnTo>
                  <a:pt x="4013664" y="1673676"/>
                </a:lnTo>
                <a:lnTo>
                  <a:pt x="4040320" y="1711333"/>
                </a:lnTo>
                <a:lnTo>
                  <a:pt x="4064858" y="1750654"/>
                </a:lnTo>
                <a:lnTo>
                  <a:pt x="4087189" y="1791545"/>
                </a:lnTo>
                <a:lnTo>
                  <a:pt x="4107224" y="1833914"/>
                </a:lnTo>
                <a:lnTo>
                  <a:pt x="4124875" y="1877669"/>
                </a:lnTo>
                <a:lnTo>
                  <a:pt x="4140054" y="1922715"/>
                </a:lnTo>
                <a:lnTo>
                  <a:pt x="4152672" y="1968961"/>
                </a:lnTo>
                <a:lnTo>
                  <a:pt x="4162640" y="2016313"/>
                </a:lnTo>
                <a:lnTo>
                  <a:pt x="4169870" y="2064679"/>
                </a:lnTo>
                <a:lnTo>
                  <a:pt x="4174272" y="2113965"/>
                </a:lnTo>
                <a:lnTo>
                  <a:pt x="4175760" y="2164079"/>
                </a:lnTo>
                <a:lnTo>
                  <a:pt x="4174272" y="2214198"/>
                </a:lnTo>
                <a:lnTo>
                  <a:pt x="4169870" y="2263488"/>
                </a:lnTo>
                <a:lnTo>
                  <a:pt x="4162640" y="2311856"/>
                </a:lnTo>
                <a:lnTo>
                  <a:pt x="4152672" y="2359211"/>
                </a:lnTo>
                <a:lnTo>
                  <a:pt x="4140054" y="2405458"/>
                </a:lnTo>
                <a:lnTo>
                  <a:pt x="4124875" y="2450506"/>
                </a:lnTo>
                <a:lnTo>
                  <a:pt x="4107224" y="2494261"/>
                </a:lnTo>
                <a:lnTo>
                  <a:pt x="4087189" y="2536631"/>
                </a:lnTo>
                <a:lnTo>
                  <a:pt x="4064858" y="2577522"/>
                </a:lnTo>
                <a:lnTo>
                  <a:pt x="4040320" y="2616843"/>
                </a:lnTo>
                <a:lnTo>
                  <a:pt x="4013664" y="2654499"/>
                </a:lnTo>
                <a:lnTo>
                  <a:pt x="3984978" y="2690399"/>
                </a:lnTo>
                <a:lnTo>
                  <a:pt x="3954351" y="2724450"/>
                </a:lnTo>
                <a:lnTo>
                  <a:pt x="3921871" y="2756557"/>
                </a:lnTo>
                <a:lnTo>
                  <a:pt x="3887628" y="2786630"/>
                </a:lnTo>
                <a:lnTo>
                  <a:pt x="3851709" y="2814575"/>
                </a:lnTo>
                <a:lnTo>
                  <a:pt x="3814203" y="2840299"/>
                </a:lnTo>
                <a:lnTo>
                  <a:pt x="3775199" y="2863709"/>
                </a:lnTo>
                <a:lnTo>
                  <a:pt x="3734785" y="2884713"/>
                </a:lnTo>
                <a:lnTo>
                  <a:pt x="3693050" y="2903217"/>
                </a:lnTo>
                <a:lnTo>
                  <a:pt x="3650082" y="2919129"/>
                </a:lnTo>
                <a:lnTo>
                  <a:pt x="3605970" y="2932357"/>
                </a:lnTo>
                <a:lnTo>
                  <a:pt x="3560803" y="2942806"/>
                </a:lnTo>
                <a:lnTo>
                  <a:pt x="3514670" y="2950385"/>
                </a:lnTo>
                <a:lnTo>
                  <a:pt x="3467657" y="2955000"/>
                </a:lnTo>
                <a:lnTo>
                  <a:pt x="3419856" y="2956560"/>
                </a:lnTo>
                <a:lnTo>
                  <a:pt x="3372054" y="2955000"/>
                </a:lnTo>
                <a:lnTo>
                  <a:pt x="3325041" y="2950385"/>
                </a:lnTo>
                <a:lnTo>
                  <a:pt x="3278908" y="2942806"/>
                </a:lnTo>
                <a:lnTo>
                  <a:pt x="3233741" y="2932357"/>
                </a:lnTo>
                <a:lnTo>
                  <a:pt x="3189629" y="2919129"/>
                </a:lnTo>
                <a:lnTo>
                  <a:pt x="3146661" y="2903217"/>
                </a:lnTo>
                <a:lnTo>
                  <a:pt x="3104926" y="2884713"/>
                </a:lnTo>
                <a:lnTo>
                  <a:pt x="3064512" y="2863709"/>
                </a:lnTo>
                <a:lnTo>
                  <a:pt x="3025508" y="2840299"/>
                </a:lnTo>
                <a:lnTo>
                  <a:pt x="2988002" y="2814575"/>
                </a:lnTo>
                <a:lnTo>
                  <a:pt x="2952083" y="2786630"/>
                </a:lnTo>
                <a:lnTo>
                  <a:pt x="2917840" y="2756557"/>
                </a:lnTo>
                <a:lnTo>
                  <a:pt x="2885360" y="2724450"/>
                </a:lnTo>
                <a:lnTo>
                  <a:pt x="2854733" y="2690399"/>
                </a:lnTo>
                <a:lnTo>
                  <a:pt x="2826047" y="2654499"/>
                </a:lnTo>
                <a:lnTo>
                  <a:pt x="2799391" y="2616843"/>
                </a:lnTo>
                <a:lnTo>
                  <a:pt x="2774853" y="2577522"/>
                </a:lnTo>
                <a:lnTo>
                  <a:pt x="2752522" y="2536631"/>
                </a:lnTo>
                <a:lnTo>
                  <a:pt x="2732487" y="2494261"/>
                </a:lnTo>
                <a:lnTo>
                  <a:pt x="2714836" y="2450506"/>
                </a:lnTo>
                <a:lnTo>
                  <a:pt x="2699657" y="2405458"/>
                </a:lnTo>
                <a:lnTo>
                  <a:pt x="2687039" y="2359211"/>
                </a:lnTo>
                <a:lnTo>
                  <a:pt x="2677071" y="2311856"/>
                </a:lnTo>
                <a:lnTo>
                  <a:pt x="2669841" y="2263488"/>
                </a:lnTo>
                <a:lnTo>
                  <a:pt x="2665439" y="2214198"/>
                </a:lnTo>
                <a:lnTo>
                  <a:pt x="2663951" y="2164079"/>
                </a:lnTo>
                <a:close/>
              </a:path>
              <a:path w="4398645" h="2956559">
                <a:moveTo>
                  <a:pt x="2886456" y="791718"/>
                </a:moveTo>
                <a:lnTo>
                  <a:pt x="2887943" y="741647"/>
                </a:lnTo>
                <a:lnTo>
                  <a:pt x="2892345" y="692405"/>
                </a:lnTo>
                <a:lnTo>
                  <a:pt x="2899575" y="644082"/>
                </a:lnTo>
                <a:lnTo>
                  <a:pt x="2909543" y="596773"/>
                </a:lnTo>
                <a:lnTo>
                  <a:pt x="2922161" y="550570"/>
                </a:lnTo>
                <a:lnTo>
                  <a:pt x="2937340" y="505566"/>
                </a:lnTo>
                <a:lnTo>
                  <a:pt x="2954991" y="461853"/>
                </a:lnTo>
                <a:lnTo>
                  <a:pt x="2975026" y="419524"/>
                </a:lnTo>
                <a:lnTo>
                  <a:pt x="2997357" y="378671"/>
                </a:lnTo>
                <a:lnTo>
                  <a:pt x="3021895" y="339389"/>
                </a:lnTo>
                <a:lnTo>
                  <a:pt x="3048551" y="301768"/>
                </a:lnTo>
                <a:lnTo>
                  <a:pt x="3077237" y="265903"/>
                </a:lnTo>
                <a:lnTo>
                  <a:pt x="3107864" y="231886"/>
                </a:lnTo>
                <a:lnTo>
                  <a:pt x="3140344" y="199809"/>
                </a:lnTo>
                <a:lnTo>
                  <a:pt x="3174587" y="169765"/>
                </a:lnTo>
                <a:lnTo>
                  <a:pt x="3210506" y="141847"/>
                </a:lnTo>
                <a:lnTo>
                  <a:pt x="3248012" y="116148"/>
                </a:lnTo>
                <a:lnTo>
                  <a:pt x="3287016" y="92760"/>
                </a:lnTo>
                <a:lnTo>
                  <a:pt x="3327430" y="71777"/>
                </a:lnTo>
                <a:lnTo>
                  <a:pt x="3369165" y="53290"/>
                </a:lnTo>
                <a:lnTo>
                  <a:pt x="3412133" y="37393"/>
                </a:lnTo>
                <a:lnTo>
                  <a:pt x="3456245" y="24179"/>
                </a:lnTo>
                <a:lnTo>
                  <a:pt x="3501412" y="13739"/>
                </a:lnTo>
                <a:lnTo>
                  <a:pt x="3547545" y="6168"/>
                </a:lnTo>
                <a:lnTo>
                  <a:pt x="3594558" y="1557"/>
                </a:lnTo>
                <a:lnTo>
                  <a:pt x="3642360" y="0"/>
                </a:lnTo>
                <a:lnTo>
                  <a:pt x="3690161" y="1557"/>
                </a:lnTo>
                <a:lnTo>
                  <a:pt x="3737174" y="6168"/>
                </a:lnTo>
                <a:lnTo>
                  <a:pt x="3783307" y="13739"/>
                </a:lnTo>
                <a:lnTo>
                  <a:pt x="3828474" y="24179"/>
                </a:lnTo>
                <a:lnTo>
                  <a:pt x="3872586" y="37393"/>
                </a:lnTo>
                <a:lnTo>
                  <a:pt x="3915554" y="53290"/>
                </a:lnTo>
                <a:lnTo>
                  <a:pt x="3957289" y="71777"/>
                </a:lnTo>
                <a:lnTo>
                  <a:pt x="3997703" y="92760"/>
                </a:lnTo>
                <a:lnTo>
                  <a:pt x="4036707" y="116148"/>
                </a:lnTo>
                <a:lnTo>
                  <a:pt x="4074213" y="141847"/>
                </a:lnTo>
                <a:lnTo>
                  <a:pt x="4110132" y="169765"/>
                </a:lnTo>
                <a:lnTo>
                  <a:pt x="4144375" y="199809"/>
                </a:lnTo>
                <a:lnTo>
                  <a:pt x="4176855" y="231886"/>
                </a:lnTo>
                <a:lnTo>
                  <a:pt x="4207482" y="265903"/>
                </a:lnTo>
                <a:lnTo>
                  <a:pt x="4236168" y="301768"/>
                </a:lnTo>
                <a:lnTo>
                  <a:pt x="4262824" y="339389"/>
                </a:lnTo>
                <a:lnTo>
                  <a:pt x="4287362" y="378671"/>
                </a:lnTo>
                <a:lnTo>
                  <a:pt x="4309693" y="419524"/>
                </a:lnTo>
                <a:lnTo>
                  <a:pt x="4329728" y="461853"/>
                </a:lnTo>
                <a:lnTo>
                  <a:pt x="4347379" y="505566"/>
                </a:lnTo>
                <a:lnTo>
                  <a:pt x="4362558" y="550570"/>
                </a:lnTo>
                <a:lnTo>
                  <a:pt x="4375176" y="596773"/>
                </a:lnTo>
                <a:lnTo>
                  <a:pt x="4385144" y="644082"/>
                </a:lnTo>
                <a:lnTo>
                  <a:pt x="4392374" y="692405"/>
                </a:lnTo>
                <a:lnTo>
                  <a:pt x="4396776" y="741647"/>
                </a:lnTo>
                <a:lnTo>
                  <a:pt x="4398264" y="791718"/>
                </a:lnTo>
                <a:lnTo>
                  <a:pt x="4396776" y="841788"/>
                </a:lnTo>
                <a:lnTo>
                  <a:pt x="4392374" y="891030"/>
                </a:lnTo>
                <a:lnTo>
                  <a:pt x="4385144" y="939353"/>
                </a:lnTo>
                <a:lnTo>
                  <a:pt x="4375176" y="986662"/>
                </a:lnTo>
                <a:lnTo>
                  <a:pt x="4362558" y="1032865"/>
                </a:lnTo>
                <a:lnTo>
                  <a:pt x="4347379" y="1077869"/>
                </a:lnTo>
                <a:lnTo>
                  <a:pt x="4329728" y="1121582"/>
                </a:lnTo>
                <a:lnTo>
                  <a:pt x="4309693" y="1163911"/>
                </a:lnTo>
                <a:lnTo>
                  <a:pt x="4287362" y="1204764"/>
                </a:lnTo>
                <a:lnTo>
                  <a:pt x="4262824" y="1244046"/>
                </a:lnTo>
                <a:lnTo>
                  <a:pt x="4236168" y="1281667"/>
                </a:lnTo>
                <a:lnTo>
                  <a:pt x="4207482" y="1317532"/>
                </a:lnTo>
                <a:lnTo>
                  <a:pt x="4176855" y="1351549"/>
                </a:lnTo>
                <a:lnTo>
                  <a:pt x="4144375" y="1383626"/>
                </a:lnTo>
                <a:lnTo>
                  <a:pt x="4110132" y="1413670"/>
                </a:lnTo>
                <a:lnTo>
                  <a:pt x="4074213" y="1441588"/>
                </a:lnTo>
                <a:lnTo>
                  <a:pt x="4036707" y="1467287"/>
                </a:lnTo>
                <a:lnTo>
                  <a:pt x="3997703" y="1490675"/>
                </a:lnTo>
                <a:lnTo>
                  <a:pt x="3957289" y="1511658"/>
                </a:lnTo>
                <a:lnTo>
                  <a:pt x="3915554" y="1530145"/>
                </a:lnTo>
                <a:lnTo>
                  <a:pt x="3872586" y="1546042"/>
                </a:lnTo>
                <a:lnTo>
                  <a:pt x="3828474" y="1559256"/>
                </a:lnTo>
                <a:lnTo>
                  <a:pt x="3783307" y="1569696"/>
                </a:lnTo>
                <a:lnTo>
                  <a:pt x="3737174" y="1577267"/>
                </a:lnTo>
                <a:lnTo>
                  <a:pt x="3690161" y="1581878"/>
                </a:lnTo>
                <a:lnTo>
                  <a:pt x="3642360" y="1583435"/>
                </a:lnTo>
                <a:lnTo>
                  <a:pt x="3594558" y="1581878"/>
                </a:lnTo>
                <a:lnTo>
                  <a:pt x="3547545" y="1577267"/>
                </a:lnTo>
                <a:lnTo>
                  <a:pt x="3501412" y="1569696"/>
                </a:lnTo>
                <a:lnTo>
                  <a:pt x="3456245" y="1559256"/>
                </a:lnTo>
                <a:lnTo>
                  <a:pt x="3412133" y="1546042"/>
                </a:lnTo>
                <a:lnTo>
                  <a:pt x="3369165" y="1530145"/>
                </a:lnTo>
                <a:lnTo>
                  <a:pt x="3327430" y="1511658"/>
                </a:lnTo>
                <a:lnTo>
                  <a:pt x="3287016" y="1490675"/>
                </a:lnTo>
                <a:lnTo>
                  <a:pt x="3248012" y="1467287"/>
                </a:lnTo>
                <a:lnTo>
                  <a:pt x="3210506" y="1441588"/>
                </a:lnTo>
                <a:lnTo>
                  <a:pt x="3174587" y="1413670"/>
                </a:lnTo>
                <a:lnTo>
                  <a:pt x="3140344" y="1383626"/>
                </a:lnTo>
                <a:lnTo>
                  <a:pt x="3107864" y="1351549"/>
                </a:lnTo>
                <a:lnTo>
                  <a:pt x="3077237" y="1317532"/>
                </a:lnTo>
                <a:lnTo>
                  <a:pt x="3048551" y="1281667"/>
                </a:lnTo>
                <a:lnTo>
                  <a:pt x="3021895" y="1244046"/>
                </a:lnTo>
                <a:lnTo>
                  <a:pt x="2997357" y="1204764"/>
                </a:lnTo>
                <a:lnTo>
                  <a:pt x="2975026" y="1163911"/>
                </a:lnTo>
                <a:lnTo>
                  <a:pt x="2954991" y="1121582"/>
                </a:lnTo>
                <a:lnTo>
                  <a:pt x="2937340" y="1077869"/>
                </a:lnTo>
                <a:lnTo>
                  <a:pt x="2922161" y="1032865"/>
                </a:lnTo>
                <a:lnTo>
                  <a:pt x="2909543" y="986662"/>
                </a:lnTo>
                <a:lnTo>
                  <a:pt x="2899575" y="939353"/>
                </a:lnTo>
                <a:lnTo>
                  <a:pt x="2892345" y="891030"/>
                </a:lnTo>
                <a:lnTo>
                  <a:pt x="2887943" y="841788"/>
                </a:lnTo>
                <a:lnTo>
                  <a:pt x="2886456" y="791718"/>
                </a:lnTo>
                <a:close/>
              </a:path>
            </a:pathLst>
          </a:custGeom>
          <a:ln w="25908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30200" y="365252"/>
            <a:ext cx="261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국산 밀</a:t>
            </a:r>
            <a:r>
              <a:rPr sz="3600" b="0" spc="-100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품종</a:t>
            </a:r>
            <a:endParaRPr sz="3600">
              <a:latin typeface="Gulim"/>
              <a:cs typeface="Gulim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239392"/>
            <a:ext cx="6148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Gulim"/>
                <a:cs typeface="Gulim"/>
              </a:rPr>
              <a:t>백립계</a:t>
            </a:r>
            <a:r>
              <a:rPr sz="2400" b="0" spc="-35" dirty="0">
                <a:latin typeface="Gulim"/>
                <a:cs typeface="Gulim"/>
              </a:rPr>
              <a:t> </a:t>
            </a:r>
            <a:r>
              <a:rPr sz="2400" b="0" dirty="0">
                <a:latin typeface="Gulim"/>
                <a:cs typeface="Gulim"/>
              </a:rPr>
              <a:t>경질</a:t>
            </a:r>
            <a:r>
              <a:rPr sz="2400" b="0" spc="-20" dirty="0">
                <a:latin typeface="Gulim"/>
                <a:cs typeface="Gulim"/>
              </a:rPr>
              <a:t> </a:t>
            </a:r>
            <a:r>
              <a:rPr sz="2400" b="0" dirty="0">
                <a:latin typeface="Gulim"/>
                <a:cs typeface="Gulim"/>
              </a:rPr>
              <a:t>조숙</a:t>
            </a:r>
            <a:r>
              <a:rPr sz="2400" b="0" spc="-25" dirty="0">
                <a:latin typeface="Gulim"/>
                <a:cs typeface="Gulim"/>
              </a:rPr>
              <a:t> </a:t>
            </a:r>
            <a:r>
              <a:rPr sz="2400" b="0" dirty="0">
                <a:latin typeface="Gulim"/>
                <a:cs typeface="Gulim"/>
              </a:rPr>
              <a:t>내한성</a:t>
            </a:r>
            <a:r>
              <a:rPr sz="2400" b="0" spc="-25" dirty="0">
                <a:latin typeface="Gulim"/>
                <a:cs typeface="Gulim"/>
              </a:rPr>
              <a:t> </a:t>
            </a:r>
            <a:r>
              <a:rPr sz="2400" b="0" dirty="0">
                <a:solidFill>
                  <a:srgbClr val="0000FF"/>
                </a:solidFill>
                <a:latin typeface="Gulim"/>
                <a:cs typeface="Gulim"/>
              </a:rPr>
              <a:t>빵용</a:t>
            </a:r>
            <a:r>
              <a:rPr sz="2400" b="0" dirty="0">
                <a:solidFill>
                  <a:srgbClr val="0033CC"/>
                </a:solidFill>
                <a:latin typeface="Gulim"/>
                <a:cs typeface="Gulim"/>
              </a:rPr>
              <a:t>『</a:t>
            </a:r>
            <a:r>
              <a:rPr sz="2400" b="0" spc="10" dirty="0">
                <a:solidFill>
                  <a:srgbClr val="FF0000"/>
                </a:solidFill>
                <a:latin typeface="Gulim"/>
                <a:cs typeface="Gulim"/>
              </a:rPr>
              <a:t>전주398호</a:t>
            </a:r>
            <a:r>
              <a:rPr sz="2400" b="0" dirty="0">
                <a:solidFill>
                  <a:srgbClr val="0033CC"/>
                </a:solidFill>
                <a:latin typeface="Gulim"/>
                <a:cs typeface="Gulim"/>
              </a:rPr>
              <a:t>』</a:t>
            </a:r>
            <a:endParaRPr sz="24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459" y="1242060"/>
            <a:ext cx="380999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2822" y="1823821"/>
            <a:ext cx="4054475" cy="196913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00355" marR="0" lvl="0" indent="-288290" algn="l" defTabSz="914400" rtl="0" eaLnBrk="1" fontAlgn="auto" latinLnBrk="1" hangingPunct="1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300990" algn="l"/>
              </a:tabLst>
              <a:defRPr/>
            </a:pPr>
            <a:r>
              <a:rPr kumimoji="0" sz="17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인공교배 </a:t>
            </a:r>
            <a:r>
              <a:rPr kumimoji="0" sz="17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</a:t>
            </a:r>
            <a:r>
              <a:rPr kumimoji="0" sz="17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700" b="0" i="0" u="none" strike="noStrike" kern="1200" cap="none" spc="-1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조경//Kauz/Rayon/3/조품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300355" marR="0" lvl="0" indent="-288290" algn="l" defTabSz="914400" rtl="0" eaLnBrk="1" fontAlgn="auto" latinLnBrk="1" hangingPunct="1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300990" algn="l"/>
              </a:tabLst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내한성</a:t>
            </a:r>
            <a:r>
              <a:rPr kumimoji="0" sz="17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강함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300355" marR="0" lvl="0" indent="-288290" algn="l" defTabSz="914400" rtl="0" eaLnBrk="1" fontAlgn="auto" latinLnBrk="1" hangingPunct="1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300990" algn="l"/>
              </a:tabLst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수발아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저항성</a:t>
            </a:r>
            <a:r>
              <a:rPr kumimoji="0" sz="17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강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300355" marR="0" lvl="0" indent="-288290" algn="l" defTabSz="914400" rtl="0" eaLnBrk="1" fontAlgn="auto" latinLnBrk="1" hangingPunct="1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300990" algn="l"/>
              </a:tabLst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단백질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함량이</a:t>
            </a:r>
            <a:r>
              <a:rPr kumimoji="0" sz="17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높음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300355" marR="0" lvl="0" indent="-288290" algn="l" defTabSz="914400" rtl="0" eaLnBrk="1" fontAlgn="auto" latinLnBrk="1" hangingPunct="1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300990" algn="l"/>
              </a:tabLst>
              <a:defRPr/>
            </a:pPr>
            <a:r>
              <a:rPr kumimoji="0" sz="17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빵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부품성이 우수하여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제빵용으로</a:t>
            </a:r>
            <a:r>
              <a:rPr kumimoji="0" sz="1700" b="0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적합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22400" y="4011295"/>
            <a:ext cx="6102350" cy="1557020"/>
            <a:chOff x="1422400" y="4011295"/>
            <a:chExt cx="6102350" cy="1557020"/>
          </a:xfrm>
        </p:grpSpPr>
        <p:sp>
          <p:nvSpPr>
            <p:cNvPr id="6" name="object 6"/>
            <p:cNvSpPr/>
            <p:nvPr/>
          </p:nvSpPr>
          <p:spPr>
            <a:xfrm>
              <a:off x="1422400" y="4011294"/>
              <a:ext cx="6102350" cy="610235"/>
            </a:xfrm>
            <a:custGeom>
              <a:avLst/>
              <a:gdLst/>
              <a:ahLst/>
              <a:cxnLst/>
              <a:rect l="l" t="t" r="r" b="b"/>
              <a:pathLst>
                <a:path w="6102350" h="610235">
                  <a:moveTo>
                    <a:pt x="872070" y="0"/>
                  </a:moveTo>
                  <a:lnTo>
                    <a:pt x="0" y="0"/>
                  </a:lnTo>
                  <a:lnTo>
                    <a:pt x="0" y="610108"/>
                  </a:lnTo>
                  <a:lnTo>
                    <a:pt x="872070" y="610108"/>
                  </a:lnTo>
                  <a:lnTo>
                    <a:pt x="872070" y="0"/>
                  </a:lnTo>
                  <a:close/>
                </a:path>
                <a:path w="6102350" h="610235">
                  <a:moveTo>
                    <a:pt x="3725621" y="0"/>
                  </a:moveTo>
                  <a:lnTo>
                    <a:pt x="3725621" y="0"/>
                  </a:lnTo>
                  <a:lnTo>
                    <a:pt x="872109" y="0"/>
                  </a:lnTo>
                  <a:lnTo>
                    <a:pt x="872109" y="610108"/>
                  </a:lnTo>
                  <a:lnTo>
                    <a:pt x="3725621" y="610108"/>
                  </a:lnTo>
                  <a:lnTo>
                    <a:pt x="3725621" y="0"/>
                  </a:lnTo>
                  <a:close/>
                </a:path>
                <a:path w="6102350" h="610235">
                  <a:moveTo>
                    <a:pt x="6101893" y="0"/>
                  </a:moveTo>
                  <a:lnTo>
                    <a:pt x="4913808" y="0"/>
                  </a:lnTo>
                  <a:lnTo>
                    <a:pt x="3725672" y="0"/>
                  </a:lnTo>
                  <a:lnTo>
                    <a:pt x="3725672" y="610108"/>
                  </a:lnTo>
                  <a:lnTo>
                    <a:pt x="4913757" y="610108"/>
                  </a:lnTo>
                  <a:lnTo>
                    <a:pt x="6101893" y="610108"/>
                  </a:lnTo>
                  <a:lnTo>
                    <a:pt x="610189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22400" y="4621415"/>
              <a:ext cx="6102350" cy="492125"/>
            </a:xfrm>
            <a:custGeom>
              <a:avLst/>
              <a:gdLst/>
              <a:ahLst/>
              <a:cxnLst/>
              <a:rect l="l" t="t" r="r" b="b"/>
              <a:pathLst>
                <a:path w="6102350" h="492125">
                  <a:moveTo>
                    <a:pt x="872070" y="0"/>
                  </a:moveTo>
                  <a:lnTo>
                    <a:pt x="0" y="0"/>
                  </a:lnTo>
                  <a:lnTo>
                    <a:pt x="0" y="492112"/>
                  </a:lnTo>
                  <a:lnTo>
                    <a:pt x="872070" y="492112"/>
                  </a:lnTo>
                  <a:lnTo>
                    <a:pt x="872070" y="0"/>
                  </a:lnTo>
                  <a:close/>
                </a:path>
                <a:path w="6102350" h="492125">
                  <a:moveTo>
                    <a:pt x="3725621" y="0"/>
                  </a:moveTo>
                  <a:lnTo>
                    <a:pt x="3725621" y="0"/>
                  </a:lnTo>
                  <a:lnTo>
                    <a:pt x="872109" y="0"/>
                  </a:lnTo>
                  <a:lnTo>
                    <a:pt x="872109" y="492112"/>
                  </a:lnTo>
                  <a:lnTo>
                    <a:pt x="3725621" y="492112"/>
                  </a:lnTo>
                  <a:lnTo>
                    <a:pt x="3725621" y="0"/>
                  </a:lnTo>
                  <a:close/>
                </a:path>
                <a:path w="6102350" h="492125">
                  <a:moveTo>
                    <a:pt x="6101893" y="0"/>
                  </a:moveTo>
                  <a:lnTo>
                    <a:pt x="4913808" y="0"/>
                  </a:lnTo>
                  <a:lnTo>
                    <a:pt x="3725672" y="0"/>
                  </a:lnTo>
                  <a:lnTo>
                    <a:pt x="3725672" y="492112"/>
                  </a:lnTo>
                  <a:lnTo>
                    <a:pt x="4913757" y="492112"/>
                  </a:lnTo>
                  <a:lnTo>
                    <a:pt x="6101893" y="492112"/>
                  </a:lnTo>
                  <a:lnTo>
                    <a:pt x="6101893" y="0"/>
                  </a:lnTo>
                  <a:close/>
                </a:path>
              </a:pathLst>
            </a:custGeom>
            <a:solidFill>
              <a:srgbClr val="CDCDD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22400" y="5113591"/>
              <a:ext cx="6102350" cy="454659"/>
            </a:xfrm>
            <a:custGeom>
              <a:avLst/>
              <a:gdLst/>
              <a:ahLst/>
              <a:cxnLst/>
              <a:rect l="l" t="t" r="r" b="b"/>
              <a:pathLst>
                <a:path w="6102350" h="454660">
                  <a:moveTo>
                    <a:pt x="872070" y="0"/>
                  </a:moveTo>
                  <a:lnTo>
                    <a:pt x="0" y="0"/>
                  </a:lnTo>
                  <a:lnTo>
                    <a:pt x="0" y="454596"/>
                  </a:lnTo>
                  <a:lnTo>
                    <a:pt x="872070" y="454596"/>
                  </a:lnTo>
                  <a:lnTo>
                    <a:pt x="872070" y="0"/>
                  </a:lnTo>
                  <a:close/>
                </a:path>
                <a:path w="6102350" h="454660">
                  <a:moveTo>
                    <a:pt x="3725621" y="0"/>
                  </a:moveTo>
                  <a:lnTo>
                    <a:pt x="3725621" y="0"/>
                  </a:lnTo>
                  <a:lnTo>
                    <a:pt x="872109" y="0"/>
                  </a:lnTo>
                  <a:lnTo>
                    <a:pt x="872109" y="454596"/>
                  </a:lnTo>
                  <a:lnTo>
                    <a:pt x="3725621" y="454596"/>
                  </a:lnTo>
                  <a:lnTo>
                    <a:pt x="3725621" y="0"/>
                  </a:lnTo>
                  <a:close/>
                </a:path>
                <a:path w="6102350" h="454660">
                  <a:moveTo>
                    <a:pt x="6101893" y="0"/>
                  </a:moveTo>
                  <a:lnTo>
                    <a:pt x="4913808" y="0"/>
                  </a:lnTo>
                  <a:lnTo>
                    <a:pt x="3725672" y="0"/>
                  </a:lnTo>
                  <a:lnTo>
                    <a:pt x="3725672" y="454596"/>
                  </a:lnTo>
                  <a:lnTo>
                    <a:pt x="4913757" y="454596"/>
                  </a:lnTo>
                  <a:lnTo>
                    <a:pt x="6101893" y="454596"/>
                  </a:lnTo>
                  <a:lnTo>
                    <a:pt x="6101893" y="0"/>
                  </a:lnTo>
                  <a:close/>
                </a:path>
              </a:pathLst>
            </a:custGeom>
            <a:solidFill>
              <a:srgbClr val="E8E8E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720662" y="4357497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678111" y="4357497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866577" y="4357497"/>
              <a:ext cx="127000" cy="155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89191" y="4004945"/>
          <a:ext cx="8313419" cy="1684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6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01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품종명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87325" marR="161290" indent="-203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성숙기  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(월.일)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665" marR="126364" indent="-233679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수발아율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 marR="279400" indent="-3810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간장   </a:t>
                      </a:r>
                      <a:r>
                        <a:rPr sz="1400" spc="-1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㎝</a:t>
                      </a:r>
                      <a:r>
                        <a:rPr sz="1400" spc="-12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 marR="120650" indent="1612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수량  (k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g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/10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a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170" marR="318135" indent="-1447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단백질  </a:t>
                      </a:r>
                      <a:r>
                        <a:rPr sz="1400" spc="-18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805" marR="318135" indent="-1447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내한성  </a:t>
                      </a:r>
                      <a:r>
                        <a:rPr sz="1400" spc="-1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()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5770" marR="317500" indent="-1193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빵부피  </a:t>
                      </a:r>
                      <a:r>
                        <a:rPr sz="1400" spc="-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(ml)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전주398호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8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-1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0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55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6.7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79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5" dirty="0">
                          <a:solidFill>
                            <a:srgbClr val="0000FF"/>
                          </a:solidFill>
                          <a:latin typeface="Gulim"/>
                          <a:cs typeface="Gulim"/>
                        </a:rPr>
                        <a:t>438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4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14.4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dirty="0">
                          <a:solidFill>
                            <a:srgbClr val="FF0000"/>
                          </a:solidFill>
                          <a:latin typeface="Gulim"/>
                          <a:cs typeface="Gulim"/>
                        </a:rPr>
                        <a:t>8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spc="-30" dirty="0">
                          <a:solidFill>
                            <a:srgbClr val="FF3300"/>
                          </a:solidFill>
                          <a:latin typeface="Gulim"/>
                          <a:cs typeface="Gulim"/>
                        </a:rPr>
                        <a:t>1,150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dirty="0">
                          <a:latin typeface="Gulim"/>
                          <a:cs typeface="Gulim"/>
                        </a:rPr>
                        <a:t>조경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spc="-80" dirty="0">
                          <a:latin typeface="Gulim"/>
                          <a:cs typeface="Gulim"/>
                        </a:rPr>
                        <a:t>6.</a:t>
                      </a:r>
                      <a:r>
                        <a:rPr sz="1400" spc="-12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400" spc="15" dirty="0">
                          <a:latin typeface="Gulim"/>
                          <a:cs typeface="Gulim"/>
                        </a:rPr>
                        <a:t>2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49.7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81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519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spc="-40" dirty="0">
                          <a:latin typeface="Gulim"/>
                          <a:cs typeface="Gulim"/>
                        </a:rPr>
                        <a:t>12.3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31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400" spc="10" dirty="0">
                          <a:latin typeface="Gulim"/>
                          <a:cs typeface="Gulim"/>
                        </a:rPr>
                        <a:t>970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2051304" y="3971544"/>
            <a:ext cx="6852284" cy="1621790"/>
            <a:chOff x="2051304" y="3971544"/>
            <a:chExt cx="6852284" cy="1621790"/>
          </a:xfrm>
        </p:grpSpPr>
        <p:sp>
          <p:nvSpPr>
            <p:cNvPr id="14" name="object 14"/>
            <p:cNvSpPr/>
            <p:nvPr/>
          </p:nvSpPr>
          <p:spPr>
            <a:xfrm>
              <a:off x="2051304" y="3983736"/>
              <a:ext cx="1536192" cy="1609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367016" y="3971544"/>
              <a:ext cx="1536192" cy="1609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003292" y="3983736"/>
              <a:ext cx="1537715" cy="1609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167627" y="3977640"/>
              <a:ext cx="1536192" cy="1609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1763" y="5751982"/>
            <a:ext cx="654050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(농진청)‘19년도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직무육성 신품종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출원(10월)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(종자생산)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200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㎏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('19)→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3.2톤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증식('20)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⇒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농가시범보급('21)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39306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⇒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(농식품부)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제빵 </a:t>
            </a:r>
            <a:r>
              <a:rPr kumimoji="0" sz="1800" b="0" i="0" u="none" strike="noStrike" kern="1200" cap="none" spc="20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전용‘전주398호’생산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전문단지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조성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67400" y="2339339"/>
            <a:ext cx="2865120" cy="1129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42187" y="1769364"/>
            <a:ext cx="2663190" cy="2977515"/>
            <a:chOff x="742187" y="1769364"/>
            <a:chExt cx="2663190" cy="2977515"/>
          </a:xfrm>
        </p:grpSpPr>
        <p:sp>
          <p:nvSpPr>
            <p:cNvPr id="21" name="object 21"/>
            <p:cNvSpPr/>
            <p:nvPr/>
          </p:nvSpPr>
          <p:spPr>
            <a:xfrm>
              <a:off x="742187" y="1769364"/>
              <a:ext cx="2377440" cy="21061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805940" y="2871216"/>
              <a:ext cx="1599438" cy="18752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70167" y="1347977"/>
          <a:ext cx="8570594" cy="21494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7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89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dirty="0">
                          <a:latin typeface="Malgun Gothic"/>
                          <a:cs typeface="Malgun Gothic"/>
                        </a:rPr>
                        <a:t>구</a:t>
                      </a:r>
                      <a:r>
                        <a:rPr sz="1800" spc="-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466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5" dirty="0">
                          <a:latin typeface="Malgun Gothic"/>
                          <a:cs typeface="Malgun Gothic"/>
                        </a:rPr>
                        <a:t>품종 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sz="1800" spc="-2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-5" dirty="0">
                          <a:latin typeface="Malgun Gothic"/>
                          <a:cs typeface="Malgun Gothic"/>
                        </a:rPr>
                        <a:t>계통명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70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5" dirty="0">
                          <a:latin typeface="Malgun Gothic"/>
                          <a:cs typeface="Malgun Gothic"/>
                        </a:rPr>
                        <a:t>출수기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-5" dirty="0">
                          <a:latin typeface="Malgun Gothic"/>
                          <a:cs typeface="Malgun Gothic"/>
                        </a:rPr>
                        <a:t>월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5" dirty="0">
                          <a:latin typeface="Malgun Gothic"/>
                          <a:cs typeface="Malgun Gothic"/>
                        </a:rPr>
                        <a:t>일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0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5" dirty="0">
                          <a:latin typeface="Malgun Gothic"/>
                          <a:cs typeface="Malgun Gothic"/>
                        </a:rPr>
                        <a:t>수량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(kg/10a)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0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5" dirty="0">
                          <a:latin typeface="Malgun Gothic"/>
                          <a:cs typeface="Malgun Gothic"/>
                        </a:rPr>
                        <a:t>단백질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(%)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0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49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422909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algun Gothic"/>
                          <a:cs typeface="Malgun Gothic"/>
                        </a:rPr>
                        <a:t>품</a:t>
                      </a:r>
                      <a:r>
                        <a:rPr sz="1800" spc="-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종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dirty="0">
                          <a:latin typeface="Malgun Gothic"/>
                          <a:cs typeface="Malgun Gothic"/>
                        </a:rPr>
                        <a:t>중모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2008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(2012)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390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15.9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49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spc="5" dirty="0">
                          <a:latin typeface="Malgun Gothic"/>
                          <a:cs typeface="Malgun Gothic"/>
                        </a:rPr>
                        <a:t>백 강</a:t>
                      </a:r>
                      <a:r>
                        <a:rPr sz="2000" spc="-3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(2015)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487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14.0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4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dirty="0">
                          <a:latin typeface="Malgun Gothic"/>
                          <a:cs typeface="Malgun Gothic"/>
                        </a:rPr>
                        <a:t>지적계통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전주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398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호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000" dirty="0">
                          <a:latin typeface="Malgun Gothic"/>
                          <a:cs typeface="Malgun Gothic"/>
                        </a:rPr>
                        <a:t>지적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000" dirty="0">
                          <a:latin typeface="Malgun Gothic"/>
                          <a:cs typeface="Malgun Gothic"/>
                        </a:rPr>
                        <a:t>년차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448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000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14.4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980" y="346659"/>
            <a:ext cx="4979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006600"/>
                </a:solidFill>
                <a:latin typeface="Gulim"/>
                <a:cs typeface="Gulim"/>
              </a:rPr>
              <a:t>최근 </a:t>
            </a:r>
            <a:r>
              <a:rPr sz="3600" b="0" dirty="0">
                <a:solidFill>
                  <a:srgbClr val="FF3300"/>
                </a:solidFill>
                <a:latin typeface="Gulim"/>
                <a:cs typeface="Gulim"/>
              </a:rPr>
              <a:t>고단백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밀</a:t>
            </a:r>
            <a:r>
              <a:rPr sz="3600" b="0" spc="-685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spc="-5" dirty="0">
                <a:solidFill>
                  <a:srgbClr val="006600"/>
                </a:solidFill>
                <a:latin typeface="Gulim"/>
                <a:cs typeface="Gulim"/>
              </a:rPr>
              <a:t>품종육성</a:t>
            </a:r>
            <a:endParaRPr sz="3600">
              <a:latin typeface="Gulim"/>
              <a:cs typeface="Guli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240" y="3855720"/>
            <a:ext cx="2465832" cy="163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1820" y="3846576"/>
            <a:ext cx="2447544" cy="163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39028" y="3846576"/>
            <a:ext cx="2759964" cy="1607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70584" y="5628654"/>
          <a:ext cx="7362190" cy="755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539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latin typeface="Malgun Gothic"/>
                          <a:cs typeface="Malgun Gothic"/>
                        </a:rPr>
                        <a:t>전주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398</a:t>
                      </a:r>
                      <a:r>
                        <a:rPr sz="1800" spc="-5" dirty="0">
                          <a:latin typeface="Malgun Gothic"/>
                          <a:cs typeface="Malgun Gothic"/>
                        </a:rPr>
                        <a:t>호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128270">
                        <a:lnSpc>
                          <a:spcPts val="2385"/>
                        </a:lnSpc>
                        <a:spcBef>
                          <a:spcPts val="1140"/>
                        </a:spcBef>
                      </a:pPr>
                      <a:r>
                        <a:rPr sz="2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성숙기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60"/>
                        </a:spcBef>
                        <a:tabLst>
                          <a:tab pos="2052955" algn="l"/>
                        </a:tabLst>
                      </a:pPr>
                      <a:r>
                        <a:rPr sz="1800" spc="-5" dirty="0">
                          <a:latin typeface="Malgun Gothic"/>
                          <a:cs typeface="Malgun Gothic"/>
                        </a:rPr>
                        <a:t>전주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398</a:t>
                      </a:r>
                      <a:r>
                        <a:rPr sz="1800" spc="-5" dirty="0">
                          <a:latin typeface="Malgun Gothic"/>
                          <a:cs typeface="Malgun Gothic"/>
                        </a:rPr>
                        <a:t>호	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조경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1153160">
                        <a:lnSpc>
                          <a:spcPts val="2385"/>
                        </a:lnSpc>
                        <a:spcBef>
                          <a:spcPts val="1140"/>
                        </a:spcBef>
                      </a:pPr>
                      <a:r>
                        <a:rPr sz="2000" spc="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2000" spc="5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빵</a:t>
                      </a:r>
                      <a:r>
                        <a:rPr sz="2000" spc="-190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부피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479425">
                        <a:lnSpc>
                          <a:spcPct val="100000"/>
                        </a:lnSpc>
                        <a:spcBef>
                          <a:spcPts val="160"/>
                        </a:spcBef>
                        <a:tabLst>
                          <a:tab pos="2054225" algn="l"/>
                        </a:tabLst>
                      </a:pPr>
                      <a:r>
                        <a:rPr sz="1800" spc="-5" dirty="0">
                          <a:latin typeface="Malgun Gothic"/>
                          <a:cs typeface="Malgun Gothic"/>
                        </a:rPr>
                        <a:t>전주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398</a:t>
                      </a:r>
                      <a:r>
                        <a:rPr sz="1800" spc="-5" dirty="0">
                          <a:latin typeface="Malgun Gothic"/>
                          <a:cs typeface="Malgun Gothic"/>
                        </a:rPr>
                        <a:t>호	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조경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marL="1028700">
                        <a:lnSpc>
                          <a:spcPts val="2385"/>
                        </a:lnSpc>
                        <a:spcBef>
                          <a:spcPts val="1140"/>
                        </a:spcBef>
                      </a:pPr>
                      <a:r>
                        <a:rPr sz="2000" spc="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2000" spc="5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빵</a:t>
                      </a:r>
                      <a:r>
                        <a:rPr sz="2000" spc="-195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Malgun Gothic"/>
                          <a:cs typeface="Malgun Gothic"/>
                        </a:rPr>
                        <a:t>높이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711" y="393319"/>
            <a:ext cx="29216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b="0" dirty="0">
                <a:solidFill>
                  <a:srgbClr val="006600"/>
                </a:solidFill>
                <a:latin typeface="Gulim"/>
                <a:cs typeface="Gulim"/>
              </a:rPr>
              <a:t>금후 추진과제</a:t>
            </a:r>
            <a:endParaRPr sz="3600" dirty="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711" y="1143000"/>
            <a:ext cx="8381365" cy="5003800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74345" marR="0" lvl="0" indent="-46228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474345" algn="l"/>
                <a:tab pos="47498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용도별 품종 재배 기술개발 및 매뉴얼 제작</a:t>
            </a:r>
            <a:r>
              <a:rPr kumimoji="0" sz="2800" b="0" i="0" u="none" strike="noStrike" kern="1200" cap="none" spc="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보급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20065" marR="0" lvl="1" indent="-405765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5207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초강력분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생산 위한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재배법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재설정,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패키지 기술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투입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600710" marR="0" lvl="2" indent="-168275" algn="l" defTabSz="914400" rtl="0" eaLnBrk="1" fontAlgn="auto" latinLnBrk="1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Char char="*"/>
              <a:tabLst>
                <a:tab pos="601345" algn="l"/>
              </a:tabLst>
              <a:defRPr/>
            </a:pP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품종(중모2008,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전주398호),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파종기, 파종량,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시비방법,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재배지역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등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20065" marR="0" lvl="1" indent="-405765" algn="l" defTabSz="914400" rtl="0" eaLnBrk="1" fontAlgn="auto" latinLnBrk="1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5207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고온기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안정 생산기술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및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등숙기 추비조건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설정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20065" marR="0" lvl="1" indent="-405765" algn="l" defTabSz="914400" rtl="0" eaLnBrk="1" fontAlgn="auto" latinLnBrk="1" hangingPunct="1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5207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균일한 품질의 맞춤형 원료곡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지역별 안정생산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기술개발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600710" marR="0" lvl="2" indent="-168275" algn="l" defTabSz="914400" rtl="0" eaLnBrk="1" fontAlgn="auto" latinLnBrk="1" hangingPunct="1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Tx/>
              <a:buSzTx/>
              <a:buFontTx/>
              <a:buChar char="*"/>
              <a:tabLst>
                <a:tab pos="601345" algn="l"/>
              </a:tabLst>
              <a:defRPr/>
            </a:pP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기후,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토양 맞춤형 적정 생산기술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환경변동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대응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매뉴얼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20065" marR="0" lvl="1" indent="-405765" algn="l" defTabSz="914400" rtl="0" eaLnBrk="1" fontAlgn="auto" latinLnBrk="1" hangingPunct="1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5207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고품질 밀 안정생산을 위한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정밀재배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기술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87375" marR="0" lvl="2" indent="-168275" algn="l" defTabSz="914400" rtl="0" eaLnBrk="1" fontAlgn="auto" latinLnBrk="1" hangingPunct="1">
              <a:lnSpc>
                <a:spcPct val="100000"/>
              </a:lnSpc>
              <a:spcBef>
                <a:spcPts val="10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*"/>
              <a:tabLst>
                <a:tab pos="588010" algn="l"/>
              </a:tabLst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노지스마트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(자동 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관수·관비),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초생력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재배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(드론,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종자/비료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일괄파종)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20065" marR="0" lvl="1" indent="-405765" algn="l" defTabSz="914400" rtl="0" eaLnBrk="1" fontAlgn="auto" latinLnBrk="1" hangingPunct="1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520700" algn="l"/>
              </a:tabLst>
              <a:defRPr/>
            </a:pP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친환경,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유기농 밀 생산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을 위한 재배기술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600710" marR="0" lvl="2" indent="-168275" algn="l" defTabSz="914400" rtl="0" eaLnBrk="1" fontAlgn="auto" latinLnBrk="1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Char char="*"/>
              <a:tabLst>
                <a:tab pos="60134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친환경 병해충 경감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기술,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저곡 해충의 친환경적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방제법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711" y="402082"/>
            <a:ext cx="292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품질향상</a:t>
            </a:r>
            <a:r>
              <a:rPr sz="3600" b="0" spc="-95" dirty="0">
                <a:solidFill>
                  <a:srgbClr val="006600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기술</a:t>
            </a:r>
            <a:endParaRPr sz="360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233" y="1127248"/>
            <a:ext cx="8340090" cy="5217160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699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 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품질기준, 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간편검사기술,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원산지 판별기술</a:t>
            </a:r>
            <a:r>
              <a:rPr kumimoji="0" sz="2800" b="0" i="0" u="none" strike="noStrike" kern="1200" cap="none" spc="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622300" marR="0" lvl="1" indent="-381635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622935" algn="l"/>
              </a:tabLst>
              <a:defRPr/>
            </a:pP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국산밀에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적합한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용도별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품질기준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세분화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41959" marR="0" lvl="0" indent="0" algn="l" defTabSz="914400" rtl="0" eaLnBrk="1" fontAlgn="auto" latinLnBrk="1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38879" algn="l"/>
                <a:tab pos="7063740" algn="l"/>
              </a:tabLst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면용 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생면, 건면,</a:t>
            </a:r>
            <a:r>
              <a:rPr kumimoji="0" sz="20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라면용</a:t>
            </a:r>
            <a:r>
              <a:rPr kumimoji="0" sz="20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등,	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빵용 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: </a:t>
            </a:r>
            <a:r>
              <a:rPr kumimoji="0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식빵,</a:t>
            </a:r>
            <a:r>
              <a:rPr kumimoji="0" sz="2000" b="0" i="0" u="none" strike="noStrike" kern="1200" cap="none" spc="-4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바게트,</a:t>
            </a:r>
            <a:r>
              <a:rPr kumimoji="0" sz="20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크로와상,	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통밀쌀</a:t>
            </a:r>
            <a:r>
              <a:rPr kumimoji="0" sz="2000" b="0" i="0" u="none" strike="noStrike" kern="1200" cap="none" spc="-2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등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72135" marR="0" lvl="0" indent="-382270" algn="l" defTabSz="914400" rtl="0" eaLnBrk="1" fontAlgn="auto" latinLnBrk="1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572770" algn="l"/>
              </a:tabLst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수매</a:t>
            </a:r>
            <a:r>
              <a:rPr kumimoji="0" sz="24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품질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측정기술,</a:t>
            </a:r>
            <a:r>
              <a:rPr kumimoji="0" sz="2400" b="0" i="0" u="none" strike="noStrike" kern="1200" cap="none" spc="-2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수입산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밀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판별기술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실용화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72135" marR="0" lvl="0" indent="-38227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572770" algn="l"/>
              </a:tabLst>
              <a:defRPr/>
            </a:pPr>
            <a:r>
              <a:rPr kumimoji="0" sz="2400" b="0" i="0" u="none" strike="noStrike" kern="1200" cap="none" spc="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수매·저장</a:t>
            </a:r>
            <a:r>
              <a:rPr kumimoji="0" sz="24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중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품질변이</a:t>
            </a:r>
            <a:r>
              <a:rPr kumimoji="0" sz="2400" b="0" i="0" u="none" strike="noStrike" kern="1200" cap="none" spc="-2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요인구명,</a:t>
            </a: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최소화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관리기술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72135" marR="0" lvl="0" indent="-38227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572770" algn="l"/>
              </a:tabLst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건조</a:t>
            </a:r>
            <a:r>
              <a:rPr kumimoji="0" sz="24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조건별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품질</a:t>
            </a:r>
            <a:r>
              <a:rPr kumimoji="0" sz="2400" b="0" i="0" u="none" strike="noStrike" kern="1200" cap="none" spc="-2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예측모델</a:t>
            </a:r>
            <a:r>
              <a:rPr kumimoji="0" sz="2400" b="0" i="0" u="none" strike="noStrike" kern="1200" cap="none" spc="-2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→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건조기기</a:t>
            </a:r>
            <a:r>
              <a:rPr kumimoji="0" sz="2400" b="0" i="0" u="none" strike="noStrike" kern="1200" cap="none" spc="-2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보급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사업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72135" marR="0" lvl="0" indent="-38227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572770" algn="l"/>
              </a:tabLst>
              <a:defRPr/>
            </a:pP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국산밀</a:t>
            </a:r>
            <a:r>
              <a:rPr kumimoji="0" sz="2400" b="0" i="0" u="none" strike="noStrike" kern="1200" cap="none" spc="-2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적합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제분기술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r>
              <a:rPr kumimoji="0" sz="24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→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단지별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제분기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보급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사업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41959" marR="0" lvl="0" indent="0" algn="l" defTabSz="914400" rtl="0" eaLnBrk="1" fontAlgn="auto" latinLnBrk="1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국내 환경맞춤 수확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후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관리,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국산밀 적합 제분기술</a:t>
            </a:r>
            <a:r>
              <a:rPr kumimoji="0" sz="20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572135" marR="0" lvl="0" indent="-382270" algn="l" defTabSz="914400" rtl="0" eaLnBrk="1" fontAlgn="auto" latinLnBrk="1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0033CC"/>
              </a:buClr>
              <a:buSzTx/>
              <a:buFontTx/>
              <a:buChar char="○"/>
              <a:tabLst>
                <a:tab pos="572770" algn="l"/>
              </a:tabLst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품질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향상을</a:t>
            </a:r>
            <a:r>
              <a:rPr kumimoji="0" sz="24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위한</a:t>
            </a: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용도별</a:t>
            </a:r>
            <a:r>
              <a:rPr kumimoji="0" sz="2400" b="0" i="0" u="none" strike="noStrike" kern="1200" cap="none" spc="-2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원료곡</a:t>
            </a: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블렌딩</a:t>
            </a: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기술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개발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  <a:p>
            <a:pPr marL="441959" marR="0" lvl="0" indent="0" algn="l" defTabSz="914400" rtl="0" eaLnBrk="1" fontAlgn="auto" latinLnBrk="1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*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가수량,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반죽시간 등 최적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가공법,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용도별 블렌딩</a:t>
            </a:r>
            <a:r>
              <a:rPr kumimoji="0" sz="20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+mn-ea"/>
                <a:cs typeface="Gulim"/>
              </a:rPr>
              <a:t>최적비율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836" y="349758"/>
            <a:ext cx="246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FF"/>
                </a:solidFill>
                <a:latin typeface="Gulim"/>
                <a:cs typeface="Gulim"/>
              </a:rPr>
              <a:t>우리밀</a:t>
            </a:r>
            <a:r>
              <a:rPr sz="3600" b="0" spc="-9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3600" b="0" dirty="0">
                <a:solidFill>
                  <a:srgbClr val="006600"/>
                </a:solidFill>
                <a:latin typeface="Gulim"/>
                <a:cs typeface="Gulim"/>
              </a:rPr>
              <a:t>홍보</a:t>
            </a:r>
            <a:endParaRPr sz="360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7828" y="751331"/>
            <a:ext cx="8996680" cy="6106795"/>
            <a:chOff x="147828" y="751331"/>
            <a:chExt cx="8996680" cy="6106795"/>
          </a:xfrm>
        </p:grpSpPr>
        <p:sp>
          <p:nvSpPr>
            <p:cNvPr id="4" name="object 4"/>
            <p:cNvSpPr/>
            <p:nvPr/>
          </p:nvSpPr>
          <p:spPr>
            <a:xfrm>
              <a:off x="5906710" y="4767415"/>
              <a:ext cx="3121017" cy="20905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187439" y="5047487"/>
              <a:ext cx="2575560" cy="16291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143117" y="5003291"/>
              <a:ext cx="2664460" cy="1717675"/>
            </a:xfrm>
            <a:custGeom>
              <a:avLst/>
              <a:gdLst/>
              <a:ahLst/>
              <a:cxnLst/>
              <a:rect l="l" t="t" r="r" b="b"/>
              <a:pathLst>
                <a:path w="2664459" h="1717675">
                  <a:moveTo>
                    <a:pt x="2664079" y="314832"/>
                  </a:moveTo>
                  <a:lnTo>
                    <a:pt x="2664079" y="1717560"/>
                  </a:lnTo>
                  <a:lnTo>
                    <a:pt x="314325" y="1717560"/>
                  </a:lnTo>
                  <a:lnTo>
                    <a:pt x="251968" y="1711185"/>
                  </a:lnTo>
                  <a:lnTo>
                    <a:pt x="191897" y="1692363"/>
                  </a:lnTo>
                  <a:lnTo>
                    <a:pt x="138937" y="1663814"/>
                  </a:lnTo>
                  <a:lnTo>
                    <a:pt x="92075" y="1625396"/>
                  </a:lnTo>
                  <a:lnTo>
                    <a:pt x="53721" y="1578648"/>
                  </a:lnTo>
                  <a:lnTo>
                    <a:pt x="25146" y="1525625"/>
                  </a:lnTo>
                  <a:lnTo>
                    <a:pt x="6350" y="1465503"/>
                  </a:lnTo>
                  <a:lnTo>
                    <a:pt x="0" y="1403172"/>
                  </a:lnTo>
                  <a:lnTo>
                    <a:pt x="0" y="0"/>
                  </a:lnTo>
                  <a:lnTo>
                    <a:pt x="2349246" y="0"/>
                  </a:lnTo>
                  <a:lnTo>
                    <a:pt x="2380234" y="1777"/>
                  </a:lnTo>
                  <a:lnTo>
                    <a:pt x="2442210" y="14223"/>
                  </a:lnTo>
                  <a:lnTo>
                    <a:pt x="2524887" y="53847"/>
                  </a:lnTo>
                  <a:lnTo>
                    <a:pt x="2571496" y="92582"/>
                  </a:lnTo>
                  <a:lnTo>
                    <a:pt x="2610231" y="139191"/>
                  </a:lnTo>
                  <a:lnTo>
                    <a:pt x="2638806" y="192277"/>
                  </a:lnTo>
                  <a:lnTo>
                    <a:pt x="2657729" y="252475"/>
                  </a:lnTo>
                  <a:lnTo>
                    <a:pt x="2664079" y="314832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983224" y="2971799"/>
              <a:ext cx="2990850" cy="20032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565648" y="876299"/>
              <a:ext cx="3578352" cy="23279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910072" y="1220723"/>
              <a:ext cx="2916935" cy="1655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865875" y="1176527"/>
              <a:ext cx="3005455" cy="1743710"/>
            </a:xfrm>
            <a:custGeom>
              <a:avLst/>
              <a:gdLst/>
              <a:ahLst/>
              <a:cxnLst/>
              <a:rect l="l" t="t" r="r" b="b"/>
              <a:pathLst>
                <a:path w="3005454" h="1743710">
                  <a:moveTo>
                    <a:pt x="319150" y="0"/>
                  </a:moveTo>
                  <a:lnTo>
                    <a:pt x="3005454" y="0"/>
                  </a:lnTo>
                  <a:lnTo>
                    <a:pt x="3005454" y="1424939"/>
                  </a:lnTo>
                  <a:lnTo>
                    <a:pt x="2999104" y="1487932"/>
                  </a:lnTo>
                  <a:lnTo>
                    <a:pt x="2979674" y="1549654"/>
                  </a:lnTo>
                  <a:lnTo>
                    <a:pt x="2950718" y="1602994"/>
                  </a:lnTo>
                  <a:lnTo>
                    <a:pt x="2911602" y="1649984"/>
                  </a:lnTo>
                  <a:lnTo>
                    <a:pt x="2864739" y="1689100"/>
                  </a:lnTo>
                  <a:lnTo>
                    <a:pt x="2811272" y="1718056"/>
                  </a:lnTo>
                  <a:lnTo>
                    <a:pt x="2749550" y="1737360"/>
                  </a:lnTo>
                  <a:lnTo>
                    <a:pt x="2686684" y="1743710"/>
                  </a:lnTo>
                  <a:lnTo>
                    <a:pt x="0" y="1743710"/>
                  </a:lnTo>
                  <a:lnTo>
                    <a:pt x="0" y="319150"/>
                  </a:lnTo>
                  <a:lnTo>
                    <a:pt x="1777" y="287782"/>
                  </a:lnTo>
                  <a:lnTo>
                    <a:pt x="14224" y="225044"/>
                  </a:lnTo>
                  <a:lnTo>
                    <a:pt x="54610" y="141224"/>
                  </a:lnTo>
                  <a:lnTo>
                    <a:pt x="93725" y="93725"/>
                  </a:lnTo>
                  <a:lnTo>
                    <a:pt x="141224" y="54610"/>
                  </a:lnTo>
                  <a:lnTo>
                    <a:pt x="194437" y="25654"/>
                  </a:lnTo>
                  <a:lnTo>
                    <a:pt x="256286" y="6350"/>
                  </a:lnTo>
                  <a:lnTo>
                    <a:pt x="319150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19100" y="3093720"/>
              <a:ext cx="2631186" cy="25199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95600" y="751331"/>
              <a:ext cx="2942081" cy="24025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2128" y="4463794"/>
              <a:ext cx="3144774" cy="239420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06551" y="4808220"/>
              <a:ext cx="2471928" cy="18394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62355" y="4764023"/>
              <a:ext cx="2560955" cy="1928495"/>
            </a:xfrm>
            <a:custGeom>
              <a:avLst/>
              <a:gdLst/>
              <a:ahLst/>
              <a:cxnLst/>
              <a:rect l="l" t="t" r="r" b="b"/>
              <a:pathLst>
                <a:path w="2560955" h="1928495">
                  <a:moveTo>
                    <a:pt x="349859" y="0"/>
                  </a:moveTo>
                  <a:lnTo>
                    <a:pt x="2560574" y="0"/>
                  </a:lnTo>
                  <a:lnTo>
                    <a:pt x="2560574" y="1578444"/>
                  </a:lnTo>
                  <a:lnTo>
                    <a:pt x="2553335" y="1647799"/>
                  </a:lnTo>
                  <a:lnTo>
                    <a:pt x="2532888" y="1713433"/>
                  </a:lnTo>
                  <a:lnTo>
                    <a:pt x="2499995" y="1774101"/>
                  </a:lnTo>
                  <a:lnTo>
                    <a:pt x="2458085" y="1825421"/>
                  </a:lnTo>
                  <a:lnTo>
                    <a:pt x="2406650" y="1867471"/>
                  </a:lnTo>
                  <a:lnTo>
                    <a:pt x="2346198" y="1900288"/>
                  </a:lnTo>
                  <a:lnTo>
                    <a:pt x="2280412" y="1920697"/>
                  </a:lnTo>
                  <a:lnTo>
                    <a:pt x="2210689" y="1927910"/>
                  </a:lnTo>
                  <a:lnTo>
                    <a:pt x="0" y="1927910"/>
                  </a:lnTo>
                  <a:lnTo>
                    <a:pt x="0" y="349884"/>
                  </a:lnTo>
                  <a:lnTo>
                    <a:pt x="1765" y="315087"/>
                  </a:lnTo>
                  <a:lnTo>
                    <a:pt x="15824" y="246633"/>
                  </a:lnTo>
                  <a:lnTo>
                    <a:pt x="42189" y="183895"/>
                  </a:lnTo>
                  <a:lnTo>
                    <a:pt x="102476" y="102488"/>
                  </a:lnTo>
                  <a:lnTo>
                    <a:pt x="153923" y="60451"/>
                  </a:lnTo>
                  <a:lnTo>
                    <a:pt x="214363" y="27686"/>
                  </a:lnTo>
                  <a:lnTo>
                    <a:pt x="280149" y="7238"/>
                  </a:lnTo>
                  <a:lnTo>
                    <a:pt x="349859" y="0"/>
                  </a:lnTo>
                  <a:close/>
                </a:path>
              </a:pathLst>
            </a:custGeom>
            <a:ln w="883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371088" y="4855426"/>
              <a:ext cx="2631820" cy="20025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563112" y="5047491"/>
              <a:ext cx="2261457" cy="168706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214116" y="2855976"/>
              <a:ext cx="2722626" cy="33459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7828" y="1034795"/>
              <a:ext cx="2899410" cy="20246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F202C-7F78-41BE-B7D6-456F257B8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285" y="1892708"/>
            <a:ext cx="8717280" cy="34622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CAB542-8959-44E0-983E-CA7525CB5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1608E-E888-4A8E-BC9A-198F775D13B6}"/>
              </a:ext>
            </a:extLst>
          </p:cNvPr>
          <p:cNvSpPr txBox="1"/>
          <p:nvPr/>
        </p:nvSpPr>
        <p:spPr>
          <a:xfrm>
            <a:off x="6110149" y="5473350"/>
            <a:ext cx="11615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113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-113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관련자료 </a:t>
            </a:r>
            <a:r>
              <a:rPr kumimoji="0" lang="en-US" altLang="ko-KR" sz="900" b="0" i="0" u="none" strike="noStrike" kern="1200" cap="none" spc="-113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 </a:t>
            </a:r>
            <a:r>
              <a:rPr kumimoji="0" lang="ko-KR" altLang="en-US" sz="900" b="0" i="0" u="none" strike="noStrike" kern="1200" cap="none" spc="-113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네이버  </a:t>
            </a:r>
            <a:r>
              <a:rPr kumimoji="0" lang="en-US" altLang="ko-KR" sz="900" b="0" i="0" u="none" strike="noStrike" kern="1200" cap="none" spc="-113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900" b="0" i="0" u="none" strike="noStrike" kern="1200" cap="none" spc="-113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A5D89B5-533A-4A74-B008-3D1B3B80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2240869"/>
            <a:ext cx="3649787" cy="264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여물통">
            <a:extLst>
              <a:ext uri="{FF2B5EF4-FFF2-40B4-BE49-F238E27FC236}">
                <a16:creationId xmlns:a16="http://schemas.microsoft.com/office/drawing/2014/main" id="{4DAB22BE-A7E8-4AB5-9439-8DA950DF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924944"/>
            <a:ext cx="2572891" cy="218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33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9457"/>
          <p:cNvSpPr txBox="1"/>
          <p:nvPr/>
        </p:nvSpPr>
        <p:spPr>
          <a:xfrm>
            <a:off x="1052323" y="2240868"/>
            <a:ext cx="7516121" cy="36089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         수고하셨습니다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행복한 농업인 되세요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^*^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       </a:t>
            </a:r>
          </a:p>
          <a:p>
            <a:pPr marL="0" marR="0" lvl="0" indent="0" algn="ctr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교육은 변화이고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,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 성과입니다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.</a:t>
            </a:r>
          </a:p>
          <a:p>
            <a:pPr marL="0" marR="0" lvl="0" indent="0" algn="ctr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너무 바빠서 주유소 들릴 시간이 없으니 그냥 가지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?</a:t>
            </a:r>
          </a:p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자료출처</a:t>
            </a:r>
            <a:r>
              <a:rPr kumimoji="0" lang="ko-KR" alt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 </a:t>
            </a: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: KPO </a:t>
            </a:r>
            <a:r>
              <a:rPr kumimoji="0" lang="ko-KR" alt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굴림"/>
                <a:cs typeface="+mn-cs"/>
                <a:sym typeface="함초롬돋움"/>
              </a:rPr>
              <a:t>명강사협회 정용진 교수 강의자료 </a:t>
            </a:r>
            <a:endParaRPr kumimoji="0" lang="ko-KR" altLang="ko-KR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굴림"/>
              <a:cs typeface="+mn-cs"/>
              <a:sym typeface="함초롬돋움"/>
            </a:endParaRPr>
          </a:p>
          <a:p>
            <a:pPr marL="0" marR="0" lvl="0" indent="0" algn="ctr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8C8C8C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cs typeface="+mn-cs"/>
              <a:sym typeface="함초롬돋움"/>
            </a:endParaRPr>
          </a:p>
        </p:txBody>
      </p:sp>
      <p:sp>
        <p:nvSpPr>
          <p:cNvPr id="19459" name="사각형: 둥근 모서리 19458"/>
          <p:cNvSpPr/>
          <p:nvPr/>
        </p:nvSpPr>
        <p:spPr>
          <a:xfrm rot="21600000">
            <a:off x="1712127" y="908721"/>
            <a:ext cx="1923769" cy="504056"/>
          </a:xfrm>
          <a:prstGeom prst="roundRect">
            <a:avLst>
              <a:gd name="adj" fmla="val 4166"/>
            </a:avLst>
          </a:prstGeom>
          <a:solidFill>
            <a:srgbClr val="86A644">
              <a:alpha val="76000"/>
            </a:srgbClr>
          </a:solidFill>
          <a:ln w="9491" cap="flat" cmpd="sng" algn="ctr">
            <a:solidFill>
              <a:srgbClr val="000000"/>
            </a:solidFill>
            <a:prstDash val="solid"/>
            <a:round/>
          </a:ln>
          <a:effectLst>
            <a:outerShdw dist="101615" dir="2999573" algn="br">
              <a:schemeClr val="accent2"/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999" tIns="46800" rIns="89999" bIns="46800" anchor="t">
            <a:noAutofit/>
          </a:bodyPr>
          <a:lstStyle/>
          <a:p>
            <a:pPr marL="0" marR="0" lvl="0" indent="0" algn="l" defTabSz="9582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cs typeface="+mn-cs"/>
                <a:sym typeface="Wingdings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32745023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312" y="327405"/>
            <a:ext cx="749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lang="ko-KR" altLang="en-US"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봄 파종 적기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154" y="1097656"/>
            <a:ext cx="8529320" cy="5395066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487680" marR="0" lvl="0" indent="-475615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8315" algn="l"/>
              </a:tabLst>
              <a:defRPr/>
            </a:pP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가을 파종시기를 놓쳐 봄에 파종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하면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?</a:t>
            </a: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- 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봄 파종으로 노동력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, </a:t>
            </a:r>
            <a:r>
              <a:rPr kumimoji="0" lang="ko-KR" altLang="en-US" sz="2800" b="1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시비량을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줄일 수 있음</a:t>
            </a:r>
            <a:endParaRPr kumimoji="0" lang="en-US" altLang="ko-KR" sz="2800" b="1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lang="en-US" altLang="ko-KR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  - 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수량은 가을 파종의 </a:t>
            </a:r>
            <a:r>
              <a:rPr lang="en-US" altLang="ko-KR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80%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수준</a:t>
            </a:r>
            <a:endParaRPr kumimoji="0" lang="en-US" altLang="ko-KR" sz="2800" b="1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- 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파종시기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: 2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월 하순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~ </a:t>
            </a:r>
            <a:r>
              <a:rPr lang="en-US" altLang="ko-KR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3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월 상순이 한계기임</a:t>
            </a:r>
            <a:endParaRPr lang="en-US" altLang="ko-KR" sz="2800" b="1" spc="-5" dirty="0">
              <a:solidFill>
                <a:prstClr val="black"/>
              </a:solidFill>
              <a:latin typeface="Gulim"/>
              <a:ea typeface="맑은 고딕" panose="020B0503020000020004" pitchFamily="50" charset="-127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- </a:t>
            </a:r>
            <a:r>
              <a:rPr kumimoji="0" lang="ko-KR" altLang="en-US" sz="2800" b="1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파종량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: 20~25kg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내외</a:t>
            </a:r>
            <a:endParaRPr kumimoji="0" lang="en-US" altLang="ko-KR" sz="2800" b="1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lang="en-US" altLang="ko-KR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  - </a:t>
            </a:r>
            <a:r>
              <a:rPr lang="ko-KR" altLang="en-US" sz="2800" b="1" spc="-5" dirty="0" err="1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비료량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 </a:t>
            </a:r>
            <a:r>
              <a:rPr lang="en-US" altLang="ko-KR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: 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전량 </a:t>
            </a:r>
            <a:r>
              <a:rPr lang="ko-KR" altLang="en-US" sz="2800" b="1" spc="-5" dirty="0">
                <a:solidFill>
                  <a:prstClr val="black"/>
                </a:solidFill>
                <a:latin typeface="Gulim"/>
                <a:ea typeface="맑은 고딕" panose="020B0503020000020004" pitchFamily="50" charset="-127"/>
                <a:cs typeface="Gulim"/>
              </a:rPr>
              <a:t>밑거름</a:t>
            </a:r>
            <a:endParaRPr kumimoji="0" lang="en-US" altLang="ko-KR" sz="2800" b="1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487680" marR="0" lvl="0" indent="-475615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Char char="○"/>
              <a:tabLst>
                <a:tab pos="488315" algn="l"/>
              </a:tabLst>
              <a:defRPr/>
            </a:pPr>
            <a:r>
              <a:rPr kumimoji="0" lang="ko-KR" altLang="en-US" sz="2800" b="1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춘파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적응 품종 </a:t>
            </a:r>
            <a:r>
              <a:rPr kumimoji="0" lang="en-US" altLang="ko-KR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: </a:t>
            </a:r>
            <a:r>
              <a:rPr kumimoji="0" lang="ko-KR" altLang="en-US" sz="2800" b="1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올보리</a:t>
            </a:r>
            <a:endParaRPr kumimoji="0" lang="en-US" altLang="ko-KR" sz="2800" b="1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맑은 고딕" panose="020B0503020000020004" pitchFamily="50" charset="-127"/>
              <a:cs typeface="Gulim"/>
            </a:endParaRPr>
          </a:p>
          <a:p>
            <a:pPr marL="12065" marR="0" lvl="0" indent="0" algn="l" defTabSz="914400" rtl="0" eaLnBrk="1" fontAlgn="auto" latinLnBrk="1" hangingPunct="1">
              <a:lnSpc>
                <a:spcPct val="100000"/>
              </a:lnSpc>
              <a:spcBef>
                <a:spcPts val="1889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315" algn="l"/>
              </a:tabLst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 - 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춘파한 보리는 </a:t>
            </a:r>
            <a:r>
              <a:rPr kumimoji="0" lang="ko-KR" altLang="en-US" sz="2800" b="1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흰가루병과</a:t>
            </a:r>
            <a:r>
              <a:rPr kumimoji="0" lang="ko-KR" alt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도복에 약함</a:t>
            </a: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/>
                <a:ea typeface="맑은 고딕" panose="020B0503020000020004" pitchFamily="50" charset="-127"/>
                <a:cs typeface="Gulim"/>
              </a:rPr>
              <a:t>      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/>
              <a:ea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4871203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" y="327405"/>
            <a:ext cx="5667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종자소요량</a:t>
            </a:r>
            <a:r>
              <a:rPr sz="360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및</a:t>
            </a:r>
            <a:r>
              <a:rPr sz="3600" spc="-10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360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파종깊이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9119" y="1304544"/>
            <a:ext cx="8229600" cy="546100"/>
            <a:chOff x="579119" y="1304544"/>
            <a:chExt cx="8229600" cy="546100"/>
          </a:xfrm>
        </p:grpSpPr>
        <p:sp>
          <p:nvSpPr>
            <p:cNvPr id="4" name="object 4"/>
            <p:cNvSpPr/>
            <p:nvPr/>
          </p:nvSpPr>
          <p:spPr>
            <a:xfrm>
              <a:off x="579119" y="1304544"/>
              <a:ext cx="8229600" cy="477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1123" y="1309116"/>
              <a:ext cx="304800" cy="536575"/>
            </a:xfrm>
            <a:custGeom>
              <a:avLst/>
              <a:gdLst/>
              <a:ahLst/>
              <a:cxnLst/>
              <a:rect l="l" t="t" r="r" b="b"/>
              <a:pathLst>
                <a:path w="304800" h="536575">
                  <a:moveTo>
                    <a:pt x="228600" y="0"/>
                  </a:moveTo>
                  <a:lnTo>
                    <a:pt x="228600" y="134112"/>
                  </a:lnTo>
                  <a:lnTo>
                    <a:pt x="0" y="134112"/>
                  </a:lnTo>
                  <a:lnTo>
                    <a:pt x="0" y="402336"/>
                  </a:lnTo>
                  <a:lnTo>
                    <a:pt x="228600" y="402336"/>
                  </a:lnTo>
                  <a:lnTo>
                    <a:pt x="228600" y="536448"/>
                  </a:lnTo>
                  <a:lnTo>
                    <a:pt x="304800" y="26822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123" y="1309116"/>
              <a:ext cx="304800" cy="536575"/>
            </a:xfrm>
            <a:custGeom>
              <a:avLst/>
              <a:gdLst/>
              <a:ahLst/>
              <a:cxnLst/>
              <a:rect l="l" t="t" r="r" b="b"/>
              <a:pathLst>
                <a:path w="304800" h="536575">
                  <a:moveTo>
                    <a:pt x="0" y="134112"/>
                  </a:moveTo>
                  <a:lnTo>
                    <a:pt x="228600" y="134112"/>
                  </a:lnTo>
                  <a:lnTo>
                    <a:pt x="228600" y="0"/>
                  </a:lnTo>
                  <a:lnTo>
                    <a:pt x="304800" y="268224"/>
                  </a:lnTo>
                  <a:lnTo>
                    <a:pt x="228600" y="536448"/>
                  </a:lnTo>
                  <a:lnTo>
                    <a:pt x="228600" y="402336"/>
                  </a:lnTo>
                  <a:lnTo>
                    <a:pt x="0" y="402336"/>
                  </a:lnTo>
                  <a:lnTo>
                    <a:pt x="0" y="134112"/>
                  </a:lnTo>
                  <a:close/>
                </a:path>
              </a:pathLst>
            </a:custGeom>
            <a:ln w="914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06551" y="2351532"/>
            <a:ext cx="8202295" cy="885825"/>
            <a:chOff x="606551" y="2351532"/>
            <a:chExt cx="8202295" cy="885825"/>
          </a:xfrm>
        </p:grpSpPr>
        <p:sp>
          <p:nvSpPr>
            <p:cNvPr id="8" name="object 8"/>
            <p:cNvSpPr/>
            <p:nvPr/>
          </p:nvSpPr>
          <p:spPr>
            <a:xfrm>
              <a:off x="611123" y="2351532"/>
              <a:ext cx="8197596" cy="8854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123" y="2359152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228600" y="0"/>
                  </a:moveTo>
                  <a:lnTo>
                    <a:pt x="228600" y="133731"/>
                  </a:lnTo>
                  <a:lnTo>
                    <a:pt x="0" y="133731"/>
                  </a:lnTo>
                  <a:lnTo>
                    <a:pt x="0" y="401193"/>
                  </a:lnTo>
                  <a:lnTo>
                    <a:pt x="228600" y="401193"/>
                  </a:lnTo>
                  <a:lnTo>
                    <a:pt x="228600" y="534924"/>
                  </a:lnTo>
                  <a:lnTo>
                    <a:pt x="304800" y="2674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1123" y="2359152"/>
              <a:ext cx="304800" cy="535305"/>
            </a:xfrm>
            <a:custGeom>
              <a:avLst/>
              <a:gdLst/>
              <a:ahLst/>
              <a:cxnLst/>
              <a:rect l="l" t="t" r="r" b="b"/>
              <a:pathLst>
                <a:path w="304800" h="535305">
                  <a:moveTo>
                    <a:pt x="0" y="133731"/>
                  </a:moveTo>
                  <a:lnTo>
                    <a:pt x="228600" y="133731"/>
                  </a:lnTo>
                  <a:lnTo>
                    <a:pt x="228600" y="0"/>
                  </a:lnTo>
                  <a:lnTo>
                    <a:pt x="304800" y="267462"/>
                  </a:lnTo>
                  <a:lnTo>
                    <a:pt x="228600" y="534924"/>
                  </a:lnTo>
                  <a:lnTo>
                    <a:pt x="228600" y="401193"/>
                  </a:lnTo>
                  <a:lnTo>
                    <a:pt x="0" y="401193"/>
                  </a:lnTo>
                  <a:lnTo>
                    <a:pt x="0" y="133731"/>
                  </a:lnTo>
                  <a:close/>
                </a:path>
              </a:pathLst>
            </a:custGeom>
            <a:ln w="914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611123" y="3450335"/>
            <a:ext cx="1359408" cy="2365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96692" y="5214366"/>
            <a:ext cx="1478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solidFill>
                  <a:srgbClr val="0000FF"/>
                </a:solidFill>
                <a:latin typeface="Gulim"/>
                <a:cs typeface="Gulim"/>
              </a:rPr>
              <a:t>2018.11.26.</a:t>
            </a:r>
            <a:r>
              <a:rPr sz="1500" spc="-6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500" dirty="0">
                <a:solidFill>
                  <a:srgbClr val="0000FF"/>
                </a:solidFill>
                <a:latin typeface="Gulim"/>
                <a:cs typeface="Gulim"/>
              </a:rPr>
              <a:t>파종</a:t>
            </a:r>
            <a:endParaRPr sz="1500">
              <a:latin typeface="Gulim"/>
              <a:cs typeface="Gulim"/>
            </a:endParaRPr>
          </a:p>
          <a:p>
            <a:pPr marL="15875" algn="ctr">
              <a:lnSpc>
                <a:spcPct val="100000"/>
              </a:lnSpc>
            </a:pPr>
            <a:r>
              <a:rPr sz="1500" dirty="0">
                <a:latin typeface="Gulim"/>
                <a:cs typeface="Gulim"/>
              </a:rPr>
              <a:t>전주</a:t>
            </a:r>
            <a:endParaRPr sz="1500">
              <a:latin typeface="Gulim"/>
              <a:cs typeface="Guli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6083" y="3503676"/>
            <a:ext cx="2068068" cy="1551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67784" y="3860291"/>
            <a:ext cx="2068067" cy="1551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39483" y="4364735"/>
            <a:ext cx="2269235" cy="1702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68773" y="5558738"/>
            <a:ext cx="14306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solidFill>
                  <a:srgbClr val="FF0000"/>
                </a:solidFill>
                <a:latin typeface="Gulim"/>
                <a:cs typeface="Gulim"/>
              </a:rPr>
              <a:t>2019. </a:t>
            </a:r>
            <a:r>
              <a:rPr sz="1500" spc="-70" dirty="0">
                <a:solidFill>
                  <a:srgbClr val="0000FF"/>
                </a:solidFill>
                <a:latin typeface="Gulim"/>
                <a:cs typeface="Gulim"/>
              </a:rPr>
              <a:t>2.21.</a:t>
            </a:r>
            <a:r>
              <a:rPr sz="1500" spc="-4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500" dirty="0">
                <a:solidFill>
                  <a:srgbClr val="0000FF"/>
                </a:solidFill>
                <a:latin typeface="Gulim"/>
                <a:cs typeface="Gulim"/>
              </a:rPr>
              <a:t>파종</a:t>
            </a:r>
            <a:endParaRPr sz="1500">
              <a:latin typeface="Gulim"/>
              <a:cs typeface="Guli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0061" y="6180226"/>
            <a:ext cx="13836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solidFill>
                  <a:srgbClr val="FF0000"/>
                </a:solidFill>
                <a:latin typeface="Gulim"/>
                <a:cs typeface="Gulim"/>
              </a:rPr>
              <a:t>2019. </a:t>
            </a:r>
            <a:r>
              <a:rPr sz="1500" spc="-90" dirty="0">
                <a:solidFill>
                  <a:srgbClr val="0000FF"/>
                </a:solidFill>
                <a:latin typeface="Gulim"/>
                <a:cs typeface="Gulim"/>
              </a:rPr>
              <a:t>3. 4.</a:t>
            </a:r>
            <a:r>
              <a:rPr sz="1500" spc="4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500" dirty="0">
                <a:solidFill>
                  <a:srgbClr val="0000FF"/>
                </a:solidFill>
                <a:latin typeface="Gulim"/>
                <a:cs typeface="Gulim"/>
              </a:rPr>
              <a:t>파종</a:t>
            </a:r>
            <a:endParaRPr sz="1500">
              <a:latin typeface="Gulim"/>
              <a:cs typeface="Guli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5987" y="1171527"/>
            <a:ext cx="6625590" cy="2093522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  <a:tabLst>
                <a:tab pos="3677920" algn="l"/>
              </a:tabLst>
            </a:pPr>
            <a:r>
              <a:rPr lang="en-US" sz="2800" spc="-5" dirty="0">
                <a:latin typeface="Gulim"/>
                <a:cs typeface="Gulim"/>
              </a:rPr>
              <a:t>10</a:t>
            </a:r>
            <a:r>
              <a:rPr sz="2800" spc="-5" dirty="0">
                <a:latin typeface="Gulim"/>
                <a:cs typeface="Gulim"/>
              </a:rPr>
              <a:t>당</a:t>
            </a:r>
            <a:r>
              <a:rPr sz="2800" spc="15" dirty="0">
                <a:latin typeface="Gulim"/>
                <a:cs typeface="Gulim"/>
              </a:rPr>
              <a:t> </a:t>
            </a:r>
            <a:r>
              <a:rPr sz="2800" spc="-5" dirty="0" err="1">
                <a:latin typeface="Gulim"/>
                <a:cs typeface="Gulim"/>
              </a:rPr>
              <a:t>종자량은</a:t>
            </a:r>
            <a:r>
              <a:rPr sz="2800" spc="30" dirty="0">
                <a:latin typeface="Gulim"/>
                <a:cs typeface="Gulim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Gulim"/>
                <a:cs typeface="Gulim"/>
              </a:rPr>
              <a:t>16</a:t>
            </a:r>
            <a:r>
              <a:rPr sz="2800" spc="-5" dirty="0">
                <a:latin typeface="Gulim"/>
                <a:cs typeface="Gulim"/>
              </a:rPr>
              <a:t>㎏</a:t>
            </a:r>
            <a:r>
              <a:rPr sz="2800" spc="-355" dirty="0">
                <a:solidFill>
                  <a:srgbClr val="0000FF"/>
                </a:solidFill>
                <a:latin typeface="Gulim"/>
                <a:cs typeface="Gulim"/>
              </a:rPr>
              <a:t>,	</a:t>
            </a:r>
            <a:r>
              <a:rPr sz="2800" spc="-5" dirty="0">
                <a:latin typeface="Gulim"/>
                <a:cs typeface="Gulim"/>
              </a:rPr>
              <a:t>복토깊이</a:t>
            </a:r>
            <a:r>
              <a:rPr sz="2800" spc="-25" dirty="0">
                <a:latin typeface="Gulim"/>
                <a:cs typeface="Gulim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Gulim"/>
                <a:cs typeface="Gulim"/>
              </a:rPr>
              <a:t>3</a:t>
            </a:r>
            <a:r>
              <a:rPr sz="2800" spc="-5" dirty="0">
                <a:solidFill>
                  <a:srgbClr val="FF0000"/>
                </a:solidFill>
                <a:latin typeface="Gulim"/>
                <a:cs typeface="Gulim"/>
              </a:rPr>
              <a:t>㎝</a:t>
            </a:r>
            <a:r>
              <a:rPr sz="2800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2800" spc="-5" dirty="0" err="1">
                <a:latin typeface="Gulim"/>
                <a:cs typeface="Gulim"/>
              </a:rPr>
              <a:t>정도</a:t>
            </a:r>
            <a:endParaRPr lang="en-US" sz="2800" spc="-5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  <a:tabLst>
                <a:tab pos="3677920" algn="l"/>
              </a:tabLst>
            </a:pPr>
            <a:endParaRPr sz="2200" dirty="0">
              <a:latin typeface="Gulim"/>
              <a:cs typeface="Gulim"/>
            </a:endParaRPr>
          </a:p>
          <a:p>
            <a:pPr marL="53340">
              <a:lnSpc>
                <a:spcPct val="100000"/>
              </a:lnSpc>
              <a:spcBef>
                <a:spcPts val="1455"/>
              </a:spcBef>
            </a:pPr>
            <a:r>
              <a:rPr sz="2800" spc="-5" dirty="0">
                <a:latin typeface="Gulim"/>
                <a:cs typeface="Gulim"/>
              </a:rPr>
              <a:t>파종깊이는 </a:t>
            </a:r>
            <a:r>
              <a:rPr sz="2800" spc="-100" dirty="0">
                <a:latin typeface="Gulim"/>
                <a:cs typeface="Gulim"/>
              </a:rPr>
              <a:t>3cm, </a:t>
            </a:r>
            <a:r>
              <a:rPr sz="2800" spc="-5" dirty="0">
                <a:latin typeface="Gulim"/>
                <a:cs typeface="Gulim"/>
              </a:rPr>
              <a:t>최대</a:t>
            </a:r>
            <a:r>
              <a:rPr sz="2800" spc="15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5~6cm</a:t>
            </a:r>
            <a:endParaRPr sz="2800" dirty="0">
              <a:latin typeface="Gulim"/>
              <a:cs typeface="Gulim"/>
            </a:endParaRPr>
          </a:p>
          <a:p>
            <a:pPr marL="475615" indent="-187960">
              <a:lnSpc>
                <a:spcPct val="100000"/>
              </a:lnSpc>
              <a:spcBef>
                <a:spcPts val="195"/>
              </a:spcBef>
              <a:buChar char="*"/>
              <a:tabLst>
                <a:tab pos="476250" algn="l"/>
              </a:tabLst>
            </a:pPr>
            <a:r>
              <a:rPr sz="2200" spc="-5" dirty="0">
                <a:solidFill>
                  <a:srgbClr val="0000FF"/>
                </a:solidFill>
                <a:latin typeface="Gulim"/>
                <a:cs typeface="Gulim"/>
              </a:rPr>
              <a:t>월동 전 주간엽수 </a:t>
            </a:r>
            <a:r>
              <a:rPr sz="2200" spc="-40" dirty="0">
                <a:solidFill>
                  <a:srgbClr val="0000FF"/>
                </a:solidFill>
                <a:latin typeface="Gulim"/>
                <a:cs typeface="Gulim"/>
              </a:rPr>
              <a:t>3~4엽 </a:t>
            </a:r>
            <a:r>
              <a:rPr sz="2200" spc="-5" dirty="0" err="1">
                <a:solidFill>
                  <a:srgbClr val="0000FF"/>
                </a:solidFill>
                <a:latin typeface="Gulim"/>
                <a:cs typeface="Gulim"/>
              </a:rPr>
              <a:t>이상</a:t>
            </a:r>
            <a:r>
              <a:rPr lang="en-US" sz="2200" spc="-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lang="ko-KR" altLang="en-US" sz="2200" spc="-5" dirty="0">
                <a:solidFill>
                  <a:srgbClr val="0000FF"/>
                </a:solidFill>
                <a:latin typeface="Gulim"/>
                <a:cs typeface="Gulim"/>
              </a:rPr>
              <a:t>확보해야</a:t>
            </a:r>
            <a:r>
              <a:rPr sz="2200" spc="-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lang="ko-KR" altLang="en-US" sz="2200" spc="-5" dirty="0">
                <a:solidFill>
                  <a:srgbClr val="0000FF"/>
                </a:solidFill>
                <a:latin typeface="Gulim"/>
                <a:cs typeface="Gulim"/>
              </a:rPr>
              <a:t>안전월동</a:t>
            </a:r>
            <a:endParaRPr sz="2200" dirty="0">
              <a:latin typeface="Gulim"/>
              <a:cs typeface="Gulim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346328"/>
            <a:ext cx="246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95" dirty="0">
                <a:solidFill>
                  <a:srgbClr val="006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 </a:t>
            </a:r>
            <a:r>
              <a:rPr sz="36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Gulim"/>
              </a:rPr>
              <a:t>파종방법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334" y="1314919"/>
            <a:ext cx="5677535" cy="2319866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486409" indent="-474345">
              <a:lnSpc>
                <a:spcPct val="100000"/>
              </a:lnSpc>
              <a:spcBef>
                <a:spcPts val="1210"/>
              </a:spcBef>
              <a:buChar char="○"/>
              <a:tabLst>
                <a:tab pos="487045" algn="l"/>
              </a:tabLst>
            </a:pPr>
            <a:r>
              <a:rPr sz="2800" b="1" spc="-10" dirty="0">
                <a:latin typeface="Gulim"/>
                <a:cs typeface="Gulim"/>
              </a:rPr>
              <a:t>휴립광산파</a:t>
            </a:r>
            <a:endParaRPr sz="2800" b="1" dirty="0">
              <a:latin typeface="Gulim"/>
              <a:cs typeface="Gulim"/>
            </a:endParaRPr>
          </a:p>
          <a:p>
            <a:pPr marL="215265" marR="5080">
              <a:lnSpc>
                <a:spcPct val="100000"/>
              </a:lnSpc>
              <a:spcBef>
                <a:spcPts val="955"/>
              </a:spcBef>
            </a:pPr>
            <a:r>
              <a:rPr lang="ko-KR" altLang="en-US" sz="2400" b="1" dirty="0" err="1">
                <a:latin typeface="Gulim"/>
                <a:cs typeface="Gulim"/>
              </a:rPr>
              <a:t>논뒷그루</a:t>
            </a:r>
            <a:r>
              <a:rPr sz="2400" b="1" dirty="0">
                <a:latin typeface="Gulim"/>
                <a:cs typeface="Gulim"/>
              </a:rPr>
              <a:t> </a:t>
            </a:r>
            <a:r>
              <a:rPr sz="2400" b="1" dirty="0" err="1">
                <a:latin typeface="Gulim"/>
                <a:cs typeface="Gulim"/>
              </a:rPr>
              <a:t>재배에</a:t>
            </a:r>
            <a:r>
              <a:rPr sz="2400" b="1" dirty="0">
                <a:latin typeface="Gulim"/>
                <a:cs typeface="Gulim"/>
              </a:rPr>
              <a:t> </a:t>
            </a:r>
            <a:r>
              <a:rPr sz="2400" b="1" spc="-105" dirty="0" err="1">
                <a:latin typeface="Gulim"/>
                <a:cs typeface="Gulim"/>
              </a:rPr>
              <a:t>이용</a:t>
            </a:r>
            <a:r>
              <a:rPr sz="2400" b="1" spc="-105" dirty="0">
                <a:latin typeface="Gulim"/>
                <a:cs typeface="Gulim"/>
              </a:rPr>
              <a:t>, </a:t>
            </a:r>
            <a:r>
              <a:rPr sz="2400" b="1" dirty="0">
                <a:latin typeface="Gulim"/>
                <a:cs typeface="Gulim"/>
              </a:rPr>
              <a:t>비료와 종자를  포장 전면에 뿌린 </a:t>
            </a:r>
            <a:r>
              <a:rPr sz="2400" b="1" spc="-155" dirty="0">
                <a:latin typeface="Gulim"/>
                <a:cs typeface="Gulim"/>
              </a:rPr>
              <a:t>뒤, </a:t>
            </a:r>
            <a:r>
              <a:rPr sz="2400" b="1" dirty="0" err="1">
                <a:latin typeface="Gulim"/>
                <a:cs typeface="Gulim"/>
              </a:rPr>
              <a:t>무경운</a:t>
            </a:r>
            <a:r>
              <a:rPr sz="2400" b="1" dirty="0">
                <a:latin typeface="Gulim"/>
                <a:cs typeface="Gulim"/>
              </a:rPr>
              <a:t> 상태에서  </a:t>
            </a:r>
            <a:r>
              <a:rPr sz="2400" b="1" spc="-5" dirty="0">
                <a:latin typeface="Gulim"/>
                <a:cs typeface="Gulim"/>
              </a:rPr>
              <a:t>트랙터부착 배토기로 </a:t>
            </a:r>
            <a:r>
              <a:rPr sz="2400" b="1" spc="-105" dirty="0">
                <a:latin typeface="Gulim"/>
                <a:cs typeface="Gulim"/>
              </a:rPr>
              <a:t>복토, </a:t>
            </a:r>
            <a:r>
              <a:rPr sz="2400" b="1" spc="-5" dirty="0" err="1">
                <a:latin typeface="Gulim"/>
                <a:cs typeface="Gulim"/>
              </a:rPr>
              <a:t>배수구</a:t>
            </a:r>
            <a:r>
              <a:rPr sz="2400" b="1" spc="80" dirty="0">
                <a:latin typeface="Gulim"/>
                <a:cs typeface="Gulim"/>
              </a:rPr>
              <a:t> </a:t>
            </a:r>
            <a:r>
              <a:rPr sz="2400" b="1" spc="-5" dirty="0" err="1">
                <a:latin typeface="Gulim"/>
                <a:cs typeface="Gulim"/>
              </a:rPr>
              <a:t>설치</a:t>
            </a:r>
            <a:endParaRPr lang="en-US" sz="2400" b="1" spc="-5" dirty="0">
              <a:latin typeface="Gulim"/>
              <a:cs typeface="Gulim"/>
            </a:endParaRPr>
          </a:p>
          <a:p>
            <a:pPr marL="215265" marR="5080">
              <a:lnSpc>
                <a:spcPct val="100000"/>
              </a:lnSpc>
              <a:spcBef>
                <a:spcPts val="955"/>
              </a:spcBef>
            </a:pPr>
            <a:r>
              <a:rPr lang="ko-KR" altLang="en-US" sz="2400" b="1" spc="-5" dirty="0" err="1">
                <a:latin typeface="Gulim"/>
                <a:cs typeface="Gulim"/>
              </a:rPr>
              <a:t>휴폭</a:t>
            </a:r>
            <a:r>
              <a:rPr lang="ko-KR" altLang="en-US" sz="2400" b="1" spc="-5" dirty="0">
                <a:latin typeface="Gulim"/>
                <a:cs typeface="Gulim"/>
              </a:rPr>
              <a:t> </a:t>
            </a:r>
            <a:r>
              <a:rPr lang="en-US" altLang="ko-KR" sz="2400" b="1" spc="-5" dirty="0">
                <a:latin typeface="Gulim"/>
                <a:cs typeface="Gulim"/>
              </a:rPr>
              <a:t>120cm, </a:t>
            </a:r>
            <a:r>
              <a:rPr lang="ko-KR" altLang="en-US" sz="2400" b="1" spc="-5" dirty="0" err="1">
                <a:latin typeface="Gulim"/>
                <a:cs typeface="Gulim"/>
              </a:rPr>
              <a:t>파폭</a:t>
            </a:r>
            <a:r>
              <a:rPr lang="ko-KR" altLang="en-US" sz="2400" b="1" spc="-5" dirty="0">
                <a:latin typeface="Gulim"/>
                <a:cs typeface="Gulim"/>
              </a:rPr>
              <a:t> </a:t>
            </a:r>
            <a:r>
              <a:rPr lang="en-US" altLang="ko-KR" sz="2400" b="1" spc="-5" dirty="0">
                <a:latin typeface="Gulim"/>
                <a:cs typeface="Gulim"/>
              </a:rPr>
              <a:t>90cm</a:t>
            </a:r>
            <a:endParaRPr sz="2400" b="1" dirty="0"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334" y="4059934"/>
            <a:ext cx="5576570" cy="231922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486409" indent="-474345">
              <a:lnSpc>
                <a:spcPct val="100000"/>
              </a:lnSpc>
              <a:spcBef>
                <a:spcPts val="1205"/>
              </a:spcBef>
              <a:buChar char="○"/>
              <a:tabLst>
                <a:tab pos="487045" algn="l"/>
              </a:tabLst>
            </a:pPr>
            <a:r>
              <a:rPr sz="2800" b="1" spc="-5" dirty="0">
                <a:solidFill>
                  <a:srgbClr val="0000FF"/>
                </a:solidFill>
                <a:latin typeface="Gulim"/>
                <a:cs typeface="Gulim"/>
              </a:rPr>
              <a:t>줄뿌림</a:t>
            </a:r>
            <a:r>
              <a:rPr sz="2800" b="1" spc="2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2800" b="1" spc="-100" dirty="0">
                <a:solidFill>
                  <a:srgbClr val="0000FF"/>
                </a:solidFill>
                <a:latin typeface="Gulim"/>
                <a:cs typeface="Gulim"/>
              </a:rPr>
              <a:t>(세조파)</a:t>
            </a:r>
            <a:endParaRPr sz="2800" b="1" dirty="0">
              <a:latin typeface="Gulim"/>
              <a:cs typeface="Gulim"/>
            </a:endParaRPr>
          </a:p>
          <a:p>
            <a:pPr marL="215265" marR="5080">
              <a:lnSpc>
                <a:spcPct val="100000"/>
              </a:lnSpc>
              <a:spcBef>
                <a:spcPts val="950"/>
              </a:spcBef>
            </a:pPr>
            <a:r>
              <a:rPr sz="2400" b="1" dirty="0">
                <a:solidFill>
                  <a:srgbClr val="FF0000"/>
                </a:solidFill>
                <a:latin typeface="Gulim"/>
                <a:cs typeface="Gulim"/>
              </a:rPr>
              <a:t>트랙터 부착 줄뿌림파종기를 </a:t>
            </a:r>
            <a:r>
              <a:rPr sz="2400" b="1" dirty="0">
                <a:latin typeface="Gulim"/>
                <a:cs typeface="Gulim"/>
              </a:rPr>
              <a:t>이용</a:t>
            </a:r>
            <a:r>
              <a:rPr sz="2400" b="1" spc="-95" dirty="0">
                <a:latin typeface="Gulim"/>
                <a:cs typeface="Gulim"/>
              </a:rPr>
              <a:t> </a:t>
            </a:r>
            <a:r>
              <a:rPr sz="2400" b="1" spc="-105" dirty="0">
                <a:latin typeface="Gulim"/>
                <a:cs typeface="Gulim"/>
              </a:rPr>
              <a:t>파종,  </a:t>
            </a:r>
            <a:r>
              <a:rPr sz="2400" b="1" dirty="0">
                <a:latin typeface="Gulim"/>
                <a:cs typeface="Gulim"/>
              </a:rPr>
              <a:t>배수구를 </a:t>
            </a:r>
            <a:r>
              <a:rPr sz="2400" b="1" spc="-60" dirty="0">
                <a:latin typeface="Gulim"/>
                <a:cs typeface="Gulim"/>
              </a:rPr>
              <a:t>3~6m </a:t>
            </a:r>
            <a:r>
              <a:rPr sz="2400" b="1" dirty="0">
                <a:latin typeface="Gulim"/>
                <a:cs typeface="Gulim"/>
              </a:rPr>
              <a:t>간격으로 만들어 주어  </a:t>
            </a:r>
            <a:r>
              <a:rPr sz="2400" b="1" spc="-5" dirty="0" err="1">
                <a:latin typeface="Gulim"/>
                <a:cs typeface="Gulim"/>
              </a:rPr>
              <a:t>습해를</a:t>
            </a:r>
            <a:r>
              <a:rPr sz="2400" b="1" spc="-5" dirty="0">
                <a:latin typeface="Gulim"/>
                <a:cs typeface="Gulim"/>
              </a:rPr>
              <a:t> </a:t>
            </a:r>
            <a:r>
              <a:rPr sz="2400" b="1" dirty="0" err="1">
                <a:latin typeface="Gulim"/>
                <a:cs typeface="Gulim"/>
              </a:rPr>
              <a:t>방지</a:t>
            </a:r>
            <a:endParaRPr lang="en-US" sz="2400" b="1" dirty="0">
              <a:latin typeface="Gulim"/>
              <a:cs typeface="Gulim"/>
            </a:endParaRPr>
          </a:p>
          <a:p>
            <a:pPr marL="215265" marR="5080">
              <a:lnSpc>
                <a:spcPct val="100000"/>
              </a:lnSpc>
              <a:spcBef>
                <a:spcPts val="950"/>
              </a:spcBef>
            </a:pPr>
            <a:r>
              <a:rPr lang="ko-KR" altLang="en-US" sz="2400" b="1" dirty="0" err="1">
                <a:latin typeface="Gulim"/>
                <a:cs typeface="Gulim"/>
              </a:rPr>
              <a:t>휴폭</a:t>
            </a:r>
            <a:r>
              <a:rPr lang="ko-KR" altLang="en-US" sz="2400" b="1" dirty="0">
                <a:latin typeface="Gulim"/>
                <a:cs typeface="Gulim"/>
              </a:rPr>
              <a:t> </a:t>
            </a:r>
            <a:r>
              <a:rPr lang="en-US" altLang="ko-KR" sz="2400" b="1" dirty="0">
                <a:latin typeface="Gulim"/>
                <a:cs typeface="Gulim"/>
              </a:rPr>
              <a:t>20~80cm, </a:t>
            </a:r>
            <a:r>
              <a:rPr lang="ko-KR" altLang="en-US" sz="2400" b="1" dirty="0" err="1">
                <a:latin typeface="Gulim"/>
                <a:cs typeface="Gulim"/>
              </a:rPr>
              <a:t>파폭</a:t>
            </a:r>
            <a:r>
              <a:rPr lang="ko-KR" altLang="en-US" sz="2400" b="1" dirty="0">
                <a:latin typeface="Gulim"/>
                <a:cs typeface="Gulim"/>
              </a:rPr>
              <a:t> </a:t>
            </a:r>
            <a:r>
              <a:rPr lang="en-US" altLang="ko-KR" sz="2400" b="1" dirty="0">
                <a:latin typeface="Gulim"/>
                <a:cs typeface="Gulim"/>
              </a:rPr>
              <a:t>5cm</a:t>
            </a:r>
            <a:endParaRPr sz="2400" b="1" dirty="0">
              <a:latin typeface="Gulim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21323" y="1719072"/>
            <a:ext cx="2641092" cy="1421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12179" y="4436364"/>
            <a:ext cx="2650235" cy="144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59494" y="6595668"/>
            <a:ext cx="400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imes New Roman"/>
                <a:cs typeface="Times New Roman"/>
              </a:rPr>
              <a:t>10/71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/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theme/theme1.xml><?xml version="1.0" encoding="utf-8"?>
<a:theme xmlns:a="http://schemas.openxmlformats.org/drawingml/2006/main" name="3_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테마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전체">
  <a:themeElements>
    <a:clrScheme name="전체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전체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3568</Words>
  <Application>Microsoft Office PowerPoint</Application>
  <PresentationFormat>화면 슬라이드 쇼(4:3)</PresentationFormat>
  <Paragraphs>802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67</vt:i4>
      </vt:variant>
    </vt:vector>
  </HeadingPairs>
  <TitlesOfParts>
    <vt:vector size="86" baseType="lpstr">
      <vt:lpstr>a특고딕</vt:lpstr>
      <vt:lpstr>Gulim</vt:lpstr>
      <vt:lpstr>Arial</vt:lpstr>
      <vt:lpstr>Calibri</vt:lpstr>
      <vt:lpstr>HY견고딕</vt:lpstr>
      <vt:lpstr>HY견명조</vt:lpstr>
      <vt:lpstr>HY헤드라인M</vt:lpstr>
      <vt:lpstr>Times New Roman</vt:lpstr>
      <vt:lpstr>Trebuchet MS</vt:lpstr>
      <vt:lpstr>Tw Cen MT</vt:lpstr>
      <vt:lpstr>Tw Cen MT Condensed</vt:lpstr>
      <vt:lpstr>Wingdings</vt:lpstr>
      <vt:lpstr>Wingdings 3</vt:lpstr>
      <vt:lpstr>맑은 고딕</vt:lpstr>
      <vt:lpstr>맑은 고딕</vt:lpstr>
      <vt:lpstr>함초롬돋움</vt:lpstr>
      <vt:lpstr>3_5_Office 테마</vt:lpstr>
      <vt:lpstr>테마01</vt:lpstr>
      <vt:lpstr>1_전체</vt:lpstr>
      <vt:lpstr>                                                 </vt:lpstr>
      <vt:lpstr>PowerPoint 프레젠테이션</vt:lpstr>
      <vt:lpstr>지역에 알맞은 종자준비</vt:lpstr>
      <vt:lpstr> 종자소독</vt:lpstr>
      <vt:lpstr>기후변화 대응 지역별 적기파종 </vt:lpstr>
      <vt:lpstr> 파종적기</vt:lpstr>
      <vt:lpstr> 봄 파종 적기</vt:lpstr>
      <vt:lpstr>종자소요량 및 파종깊이</vt:lpstr>
      <vt:lpstr> 파종방법</vt:lpstr>
      <vt:lpstr>파종방법</vt:lpstr>
      <vt:lpstr>파종방법 (세조파)</vt:lpstr>
      <vt:lpstr>거름주기</vt:lpstr>
      <vt:lpstr>토양진단 (흙토람, 농업기술센터 의뢰)</vt:lpstr>
      <vt:lpstr>기상재해 등 재배관리</vt:lpstr>
      <vt:lpstr>월동 전후 관리 요령</vt:lpstr>
      <vt:lpstr>친환경 잡초방제</vt:lpstr>
      <vt:lpstr>노력절감 재배</vt:lpstr>
      <vt:lpstr>붉은곰팡이병 (Scab)</vt:lpstr>
      <vt:lpstr>흰가루병</vt:lpstr>
      <vt:lpstr>녹병 (Rust)</vt:lpstr>
      <vt:lpstr>도복 (반도복, 전도복, 전좌절)</vt:lpstr>
      <vt:lpstr>저온현상 (백수)</vt:lpstr>
      <vt:lpstr>기타 병해충병해충해충 병, 충, 재해</vt:lpstr>
      <vt:lpstr>P L S (Positive List System)</vt:lpstr>
      <vt:lpstr>보리 수확시 품질저하 요인</vt:lpstr>
      <vt:lpstr>수확 후 관리</vt:lpstr>
      <vt:lpstr>PowerPoint 프레젠테이션</vt:lpstr>
      <vt:lpstr>PowerPoint 프레젠테이션</vt:lpstr>
      <vt:lpstr>PowerPoint 프레젠테이션</vt:lpstr>
      <vt:lpstr>종자준비</vt:lpstr>
      <vt:lpstr>기후변화 대응 지역별 파종기 설정</vt:lpstr>
      <vt:lpstr>파종량 및 파종깊이</vt:lpstr>
      <vt:lpstr>밀 파종방법</vt:lpstr>
      <vt:lpstr>밀 파종방법</vt:lpstr>
      <vt:lpstr>밀 파종방법</vt:lpstr>
      <vt:lpstr>비료 주는 량</vt:lpstr>
      <vt:lpstr>실제 비료 주는 량</vt:lpstr>
      <vt:lpstr>빵용 밀 시비량 (웃거름)</vt:lpstr>
      <vt:lpstr>석회 및 규산질비료의 시용효과(kg/ha)</vt:lpstr>
      <vt:lpstr>잡초방제</vt:lpstr>
      <vt:lpstr>월동 전후 관리 요령</vt:lpstr>
      <vt:lpstr>노력절감 재배</vt:lpstr>
      <vt:lpstr>밀 봄 파종 재배</vt:lpstr>
      <vt:lpstr>붉은곰팡이병 (Scab)</vt:lpstr>
      <vt:lpstr>흰가루병</vt:lpstr>
      <vt:lpstr>녹병 (Rust)</vt:lpstr>
      <vt:lpstr>도복 (반도복, 전도복, 전좌절)</vt:lpstr>
      <vt:lpstr>저온현상 (백수)</vt:lpstr>
      <vt:lpstr>기타 병, 충, 재해</vt:lpstr>
      <vt:lpstr>밀 수확관련 품질저하 요인</vt:lpstr>
      <vt:lpstr>밀 수확 후 관리</vt:lpstr>
      <vt:lpstr>밀 등급별 수매 기준</vt:lpstr>
      <vt:lpstr>국내 밀 품종 개발현황</vt:lpstr>
      <vt:lpstr>밀 용도별 특성 및 대표품종</vt:lpstr>
      <vt:lpstr>국산 밀 품종</vt:lpstr>
      <vt:lpstr>국산 밀 품종</vt:lpstr>
      <vt:lpstr>국산 밀 품종</vt:lpstr>
      <vt:lpstr>국산 밀 품종</vt:lpstr>
      <vt:lpstr>국산 밀 품종</vt:lpstr>
      <vt:lpstr>국산 밀 품종</vt:lpstr>
      <vt:lpstr>백립계 경질 조숙 내한성 빵용『전주398호』</vt:lpstr>
      <vt:lpstr>최근 고단백 밀 품종육성</vt:lpstr>
      <vt:lpstr>금후 추진과제</vt:lpstr>
      <vt:lpstr>품질향상 기술</vt:lpstr>
      <vt:lpstr>우리밀 홍보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밀 품질 및 가공적성 향상</dc:title>
  <dc:creator>강천식</dc:creator>
  <cp:lastModifiedBy>YOUNGCHUN LIM</cp:lastModifiedBy>
  <cp:revision>43</cp:revision>
  <dcterms:created xsi:type="dcterms:W3CDTF">2020-03-06T07:12:58Z</dcterms:created>
  <dcterms:modified xsi:type="dcterms:W3CDTF">2023-09-13T07:32:16Z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2020-03-06T00:00:00Z</vt:filetime>
  </property>
</Properties>
</file>